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445" r:id="rId3"/>
    <p:sldId id="431" r:id="rId4"/>
    <p:sldId id="432" r:id="rId5"/>
    <p:sldId id="427" r:id="rId6"/>
    <p:sldId id="428" r:id="rId7"/>
    <p:sldId id="268" r:id="rId8"/>
    <p:sldId id="449" r:id="rId9"/>
    <p:sldId id="460" r:id="rId10"/>
    <p:sldId id="446" r:id="rId11"/>
    <p:sldId id="440" r:id="rId12"/>
    <p:sldId id="441" r:id="rId13"/>
    <p:sldId id="262" r:id="rId14"/>
    <p:sldId id="263" r:id="rId15"/>
    <p:sldId id="430" r:id="rId16"/>
    <p:sldId id="456" r:id="rId17"/>
    <p:sldId id="450" r:id="rId18"/>
    <p:sldId id="426" r:id="rId19"/>
    <p:sldId id="451" r:id="rId20"/>
    <p:sldId id="435" r:id="rId21"/>
    <p:sldId id="443" r:id="rId22"/>
    <p:sldId id="439" r:id="rId23"/>
    <p:sldId id="448" r:id="rId24"/>
    <p:sldId id="442" r:id="rId25"/>
    <p:sldId id="455" r:id="rId26"/>
    <p:sldId id="437" r:id="rId27"/>
    <p:sldId id="4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1E355E"/>
    <a:srgbClr val="BF9000"/>
    <a:srgbClr val="D8BA92"/>
    <a:srgbClr val="455469"/>
    <a:srgbClr val="E6E6E6"/>
    <a:srgbClr val="C29252"/>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5" dt="2021-04-09T00:10:32.500"/>
    <p1510:client id="{0E98FD73-A438-4490-9E5D-C62056812950}" v="9360" dt="2021-04-09T03:05:48.120"/>
    <p1510:client id="{15FC9724-76E9-8A4D-4565-E6B3D1662F66}" v="24" dt="2021-04-09T01:05:34.190"/>
    <p1510:client id="{1854ED0E-D98F-1886-DD4B-7FD1E1B2CF1B}" v="976" dt="2021-04-08T21:19:09.694"/>
    <p1510:client id="{32A46559-22AD-344A-9D67-4BFD901C4CD2}" v="213" dt="2021-04-09T03:14:55.187"/>
    <p1510:client id="{539C5DD2-A61E-6D0F-60CB-7C914D9DB784}" v="20" dt="2021-04-08T18:54:30.196"/>
    <p1510:client id="{5582D4DB-2316-4A85-84DA-8A6E2D069313}" v="2094" dt="2021-04-09T03:07:10.700"/>
    <p1510:client id="{98466130-3270-47EE-A7D7-4B09BBDE28E5}" v="6104" vWet="6114" dt="2021-04-09T02:53:40.970"/>
    <p1510:client id="{9D75D4ED-7786-63B3-5C41-E3CE9CD96946}" v="5598" dt="2021-04-08T23:49:28.015"/>
    <p1510:client id="{E46BBC9F-F04F-0000-9EBA-6CC37D5F26F8}" v="18" dt="2021-04-09T03:06:29.490"/>
    <p1510:client id="{E76ABC9F-7033-0000-BEFC-E1A7858871EC}" v="19" dt="2021-04-09T02:47:22.222"/>
    <p1510:client id="{FBA31A57-CC1B-A7B4-88F6-0B3C994B8BC2}" v="10" dt="2021-04-09T02:16:57.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snapToObjects="1">
      <p:cViewPr varScale="1">
        <p:scale>
          <a:sx n="50" d="100"/>
          <a:sy n="50" d="100"/>
        </p:scale>
        <p:origin x="176" y="1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48CE0-2A69-4CE0-881A-D0D8222C9FF8}" type="datetimeFigureOut">
              <a:rPr lang="en-US" smtClean="0"/>
              <a:t>4/8/21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10EAB-8578-44D2-9090-FF1618855000}" type="slidenum">
              <a:rPr lang="en-US" smtClean="0"/>
              <a:t>‹#›</a:t>
            </a:fld>
            <a:endParaRPr lang="en-US"/>
          </a:p>
        </p:txBody>
      </p:sp>
    </p:spTree>
    <p:extLst>
      <p:ext uri="{BB962C8B-B14F-4D97-AF65-F5344CB8AC3E}">
        <p14:creationId xmlns:p14="http://schemas.microsoft.com/office/powerpoint/2010/main" val="4077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keletonproductions.com/insights/animation-vs-live-acti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sciences.com/news/humans-process-visual-data-better" TargetMode="External"/><Relationship Id="rId4" Type="http://schemas.openxmlformats.org/officeDocument/2006/relationships/hyperlink" Target="https://simpleshow.com/us-en/blog/why-animation-is-better-than-live-action-vide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eletonproductions.com/insights/animation-vs-live-acti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sciences.com/news/humans-process-visual-data-better" TargetMode="External"/><Relationship Id="rId4" Type="http://schemas.openxmlformats.org/officeDocument/2006/relationships/hyperlink" Target="https://simpleshow.com/us-en/blog/why-animation-is-better-than-live-action-video/"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eletonproductions.com/insights/animation-vs-live-acti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blog.epromos.com/promo-brand-marketing-news/research-shows-these-promotional-items-work-best/" TargetMode="External"/><Relationship Id="rId5" Type="http://schemas.openxmlformats.org/officeDocument/2006/relationships/hyperlink" Target="https://www.t-sciences.com/news/humans-process-visual-data-better" TargetMode="External"/><Relationship Id="rId4" Type="http://schemas.openxmlformats.org/officeDocument/2006/relationships/hyperlink" Target="https://simpleshow.com/us-en/blog/why-animation-is-better-than-live-action-vide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1</a:t>
            </a:fld>
            <a:endParaRPr lang="en-US"/>
          </a:p>
        </p:txBody>
      </p:sp>
    </p:spTree>
    <p:extLst>
      <p:ext uri="{BB962C8B-B14F-4D97-AF65-F5344CB8AC3E}">
        <p14:creationId xmlns:p14="http://schemas.microsoft.com/office/powerpoint/2010/main" val="73252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effectLst/>
                <a:latin typeface="Arial"/>
                <a:cs typeface="Arial"/>
              </a:rPr>
              <a:t> Casa, Neal Marshall, Bloomington Black Strategic Alliance, etc.</a:t>
            </a: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Give a couple names of organizations</a:t>
            </a:r>
          </a:p>
          <a:p>
            <a:pPr marL="742950" lvl="1" indent="-285750" rtl="0" fontAlgn="base">
              <a:spcBef>
                <a:spcPts val="0"/>
              </a:spcBef>
              <a:spcAft>
                <a:spcPts val="0"/>
              </a:spcAft>
              <a:buFont typeface="Arial" panose="020B0604020202020204" pitchFamily="34" charset="0"/>
              <a:buChar char="•"/>
            </a:pPr>
            <a:r>
              <a:rPr lang="en-US" sz="1600" b="0" i="0" u="none" strike="noStrike">
                <a:effectLst/>
                <a:latin typeface="Arial"/>
                <a:cs typeface="Arial"/>
              </a:rPr>
              <a:t>La Casa, Neal Marshall, Bloomington Black Strategic Alliance, etc.</a:t>
            </a:r>
          </a:p>
          <a:p>
            <a:pPr marL="742950" lvl="1" indent="-285750" rtl="0" fontAlgn="base">
              <a:spcBef>
                <a:spcPts val="0"/>
              </a:spcBef>
              <a:spcAft>
                <a:spcPts val="0"/>
              </a:spcAft>
              <a:buFont typeface="Arial" panose="020B0604020202020204" pitchFamily="34" charset="0"/>
              <a:buChar char="•"/>
            </a:pPr>
            <a:r>
              <a:rPr lang="en-US" sz="1600" b="0" i="0" u="none" strike="noStrike">
                <a:effectLst/>
                <a:latin typeface="Arial"/>
                <a:cs typeface="Arial"/>
              </a:rPr>
              <a:t>Have good representation from different groups: 1 student, 1 professor, 1 corporate worker, maybe 1 landlord?, 1 governmental </a:t>
            </a:r>
            <a:r>
              <a:rPr lang="en-US" sz="1600" b="0" i="0" u="none" strike="noStrike" err="1">
                <a:effectLst/>
                <a:latin typeface="Arial"/>
                <a:cs typeface="Arial"/>
              </a:rPr>
              <a:t>orker</a:t>
            </a:r>
            <a:endParaRPr lang="en-US" sz="1600" b="0" i="0" u="none" strike="noStrike">
              <a:effectLst/>
              <a:latin typeface="Arial"/>
              <a:cs typeface="Arial"/>
            </a:endParaRPr>
          </a:p>
          <a:p>
            <a:pPr marL="1200150" lvl="2" indent="-285750">
              <a:spcBef>
                <a:spcPts val="0"/>
              </a:spcBef>
            </a:pPr>
            <a:r>
              <a:rPr lang="en-US" sz="1200">
                <a:latin typeface="Arial"/>
                <a:cs typeface="Arial"/>
              </a:rPr>
              <a:t>Include recommendations on slide?</a:t>
            </a:r>
          </a:p>
          <a:p>
            <a:pPr marL="1200150" lvl="2" indent="-285750">
              <a:spcBef>
                <a:spcPts val="0"/>
              </a:spcBef>
            </a:pPr>
            <a:endParaRPr lang="en-US" sz="1200">
              <a:latin typeface="Arial"/>
              <a:cs typeface="Arial"/>
            </a:endParaRP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Allocate $2,500</a:t>
            </a:r>
          </a:p>
          <a:p>
            <a:pPr marL="742950" lvl="1" indent="-285750" rtl="0" fontAlgn="base">
              <a:spcBef>
                <a:spcPts val="0"/>
              </a:spcBef>
              <a:spcAft>
                <a:spcPts val="1200"/>
              </a:spcAft>
              <a:buFont typeface="Arial" panose="020B0604020202020204" pitchFamily="34" charset="0"/>
              <a:buChar char="•"/>
            </a:pPr>
            <a:r>
              <a:rPr lang="en-US" sz="1600" b="0" i="0" u="none" strike="noStrike">
                <a:effectLst/>
                <a:latin typeface="Arial"/>
                <a:cs typeface="Arial"/>
              </a:rPr>
              <a:t>Something with Gala? Sponsor people to go to the event? Bring in speakers?</a:t>
            </a:r>
          </a:p>
          <a:p>
            <a:pPr marL="742950" lvl="1" indent="-285750" rtl="0" fontAlgn="base">
              <a:spcBef>
                <a:spcPts val="0"/>
              </a:spcBef>
              <a:spcAft>
                <a:spcPts val="0"/>
              </a:spcAft>
              <a:buFont typeface="Arial" panose="020B0604020202020204" pitchFamily="34" charset="0"/>
              <a:buChar char="•"/>
            </a:pPr>
            <a:r>
              <a:rPr lang="en-US" sz="1600" b="0" i="0" u="none" strike="noStrike">
                <a:effectLst/>
                <a:latin typeface="Arial"/>
                <a:cs typeface="Arial"/>
              </a:rPr>
              <a:t>If the committee decides to spend it on something else, they can</a:t>
            </a:r>
          </a:p>
          <a:p>
            <a:endParaRPr lang="en-US"/>
          </a:p>
        </p:txBody>
      </p:sp>
      <p:sp>
        <p:nvSpPr>
          <p:cNvPr id="4" name="Slide Number Placeholder 3"/>
          <p:cNvSpPr>
            <a:spLocks noGrp="1"/>
          </p:cNvSpPr>
          <p:nvPr>
            <p:ph type="sldNum" sz="quarter" idx="5"/>
          </p:nvPr>
        </p:nvSpPr>
        <p:spPr/>
        <p:txBody>
          <a:bodyPr/>
          <a:lstStyle/>
          <a:p>
            <a:fld id="{16710EAB-8578-44D2-9090-FF1618855000}" type="slidenum">
              <a:rPr lang="en-US" smtClean="0"/>
              <a:t>10</a:t>
            </a:fld>
            <a:endParaRPr lang="en-US"/>
          </a:p>
        </p:txBody>
      </p:sp>
    </p:spTree>
    <p:extLst>
      <p:ext uri="{BB962C8B-B14F-4D97-AF65-F5344CB8AC3E}">
        <p14:creationId xmlns:p14="http://schemas.microsoft.com/office/powerpoint/2010/main" val="303343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Feedback from CJAM </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Inspire Solutions finalizes one pager explanation for round-up rent</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Organize marketing video </a:t>
            </a:r>
          </a:p>
          <a:p>
            <a:pPr marL="1143000" lvl="2" indent="-22860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Hire someone from </a:t>
            </a:r>
            <a:r>
              <a:rPr lang="en-US" sz="1400" b="0" i="0" u="none" strike="noStrike" err="1">
                <a:effectLst/>
                <a:latin typeface="Arial" panose="020B0604020202020204" pitchFamily="34" charset="0"/>
              </a:rPr>
              <a:t>upwork</a:t>
            </a:r>
            <a:r>
              <a:rPr lang="en-US" sz="1400" b="0" i="0" u="none" strike="noStrike">
                <a:effectLst/>
                <a:latin typeface="Arial" panose="020B0604020202020204" pitchFamily="34" charset="0"/>
              </a:rPr>
              <a:t> </a:t>
            </a:r>
          </a:p>
          <a:p>
            <a:pPr marL="1600200" lvl="3" indent="-22860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1 - 3 months </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Talk to property companies/ landlords about program. Start with x number of places we highlighted earlier - finalize partnerships (US)</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Outreach to diversity committee (us)</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Rollout roundup rent program </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Print/ Release t shirts</a:t>
            </a:r>
          </a:p>
          <a:p>
            <a:pPr marL="1143000" lvl="2" indent="-22860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Work with black business </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Marketing video</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Set up program to include in 2022 leases if necessary</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Newsletter</a:t>
            </a:r>
          </a:p>
          <a:p>
            <a:pPr rtl="0" fontAlgn="base">
              <a:spcBef>
                <a:spcPts val="0"/>
              </a:spcBef>
              <a:spcAft>
                <a:spcPts val="1200"/>
              </a:spcAft>
              <a:buFont typeface="Arial" panose="020B0604020202020204" pitchFamily="34" charset="0"/>
              <a:buChar char="•"/>
            </a:pPr>
            <a:r>
              <a:rPr lang="en-US" sz="1800" b="0" i="0" u="none" strike="noStrike">
                <a:effectLst/>
                <a:latin typeface="Arial" panose="020B0604020202020204" pitchFamily="34" charset="0"/>
              </a:rPr>
              <a:t>Gala </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Diversity initiatives </a:t>
            </a:r>
            <a:endParaRPr lang="en-US"/>
          </a:p>
        </p:txBody>
      </p:sp>
      <p:sp>
        <p:nvSpPr>
          <p:cNvPr id="4" name="Slide Number Placeholder 3"/>
          <p:cNvSpPr>
            <a:spLocks noGrp="1"/>
          </p:cNvSpPr>
          <p:nvPr>
            <p:ph type="sldNum" sz="quarter" idx="5"/>
          </p:nvPr>
        </p:nvSpPr>
        <p:spPr/>
        <p:txBody>
          <a:bodyPr/>
          <a:lstStyle/>
          <a:p>
            <a:fld id="{16710EAB-8578-44D2-9090-FF1618855000}" type="slidenum">
              <a:rPr lang="en-US" smtClean="0"/>
              <a:t>11</a:t>
            </a:fld>
            <a:endParaRPr lang="en-US"/>
          </a:p>
        </p:txBody>
      </p:sp>
    </p:spTree>
    <p:extLst>
      <p:ext uri="{BB962C8B-B14F-4D97-AF65-F5344CB8AC3E}">
        <p14:creationId xmlns:p14="http://schemas.microsoft.com/office/powerpoint/2010/main" val="92003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Feedback from CJAM </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Inspire Solutions finalizes one pager explanation for round-up rent</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Organize marketing video </a:t>
            </a:r>
          </a:p>
          <a:p>
            <a:pPr marL="1143000" lvl="2" indent="-22860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Hire someone from </a:t>
            </a:r>
            <a:r>
              <a:rPr lang="en-US" sz="1400" b="0" i="0" u="none" strike="noStrike" err="1">
                <a:effectLst/>
                <a:latin typeface="Arial" panose="020B0604020202020204" pitchFamily="34" charset="0"/>
              </a:rPr>
              <a:t>upwork</a:t>
            </a:r>
            <a:r>
              <a:rPr lang="en-US" sz="1400" b="0" i="0" u="none" strike="noStrike">
                <a:effectLst/>
                <a:latin typeface="Arial" panose="020B0604020202020204" pitchFamily="34" charset="0"/>
              </a:rPr>
              <a:t> </a:t>
            </a:r>
          </a:p>
          <a:p>
            <a:pPr marL="1600200" lvl="3" indent="-22860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1 - 3 months </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Talk to property companies/ landlords about program. Start with x number of places we highlighted earlier - finalize partnerships (US)</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Outreach to diversity committee (us)</a:t>
            </a:r>
          </a:p>
          <a:p>
            <a:pPr rtl="0" fontAlgn="base">
              <a:spcBef>
                <a:spcPts val="0"/>
              </a:spcBef>
              <a:spcAft>
                <a:spcPts val="0"/>
              </a:spcAft>
              <a:buFont typeface="Arial" panose="020B0604020202020204" pitchFamily="34" charset="0"/>
              <a:buChar char="•"/>
            </a:pPr>
            <a:r>
              <a:rPr lang="en-US" sz="1800" b="0" i="0" u="none" strike="noStrike">
                <a:effectLst/>
                <a:latin typeface="Arial" panose="020B0604020202020204" pitchFamily="34" charset="0"/>
              </a:rPr>
              <a:t>Rollout roundup rent program </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Print/ Release t shirts</a:t>
            </a:r>
          </a:p>
          <a:p>
            <a:pPr marL="1143000" lvl="2" indent="-22860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Work with black business </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Marketing video</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Set up program to include in 2022 leases if necessary</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Newsletter</a:t>
            </a:r>
          </a:p>
          <a:p>
            <a:pPr rtl="0" fontAlgn="base">
              <a:spcBef>
                <a:spcPts val="0"/>
              </a:spcBef>
              <a:spcAft>
                <a:spcPts val="1200"/>
              </a:spcAft>
              <a:buFont typeface="Arial" panose="020B0604020202020204" pitchFamily="34" charset="0"/>
              <a:buChar char="•"/>
            </a:pPr>
            <a:r>
              <a:rPr lang="en-US" sz="1800" b="0" i="0" u="none" strike="noStrike">
                <a:effectLst/>
                <a:latin typeface="Arial" panose="020B0604020202020204" pitchFamily="34" charset="0"/>
              </a:rPr>
              <a:t>Gala </a:t>
            </a:r>
          </a:p>
          <a:p>
            <a:pPr marL="742950" lvl="1" indent="-285750" rtl="0" fontAlgn="base">
              <a:spcBef>
                <a:spcPts val="0"/>
              </a:spcBef>
              <a:spcAft>
                <a:spcPts val="0"/>
              </a:spcAft>
              <a:buFont typeface="Arial" panose="020B0604020202020204" pitchFamily="34" charset="0"/>
              <a:buChar char="•"/>
            </a:pPr>
            <a:r>
              <a:rPr lang="en-US" sz="1400" b="0" i="0" u="none" strike="noStrike">
                <a:effectLst/>
                <a:latin typeface="Arial" panose="020B0604020202020204" pitchFamily="34" charset="0"/>
              </a:rPr>
              <a:t>Diversity initiatives </a:t>
            </a:r>
            <a:endParaRPr lang="en-US"/>
          </a:p>
        </p:txBody>
      </p:sp>
      <p:sp>
        <p:nvSpPr>
          <p:cNvPr id="4" name="Slide Number Placeholder 3"/>
          <p:cNvSpPr>
            <a:spLocks noGrp="1"/>
          </p:cNvSpPr>
          <p:nvPr>
            <p:ph type="sldNum" sz="quarter" idx="5"/>
          </p:nvPr>
        </p:nvSpPr>
        <p:spPr/>
        <p:txBody>
          <a:bodyPr/>
          <a:lstStyle/>
          <a:p>
            <a:fld id="{16710EAB-8578-44D2-9090-FF1618855000}" type="slidenum">
              <a:rPr lang="en-US" smtClean="0"/>
              <a:t>12</a:t>
            </a:fld>
            <a:endParaRPr lang="en-US"/>
          </a:p>
        </p:txBody>
      </p:sp>
    </p:spTree>
    <p:extLst>
      <p:ext uri="{BB962C8B-B14F-4D97-AF65-F5344CB8AC3E}">
        <p14:creationId xmlns:p14="http://schemas.microsoft.com/office/powerpoint/2010/main" val="321552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200"/>
              </a:spcAft>
            </a:pPr>
            <a:r>
              <a:rPr lang="en-US" sz="1200" b="0" i="0" u="none" strike="noStrike">
                <a:effectLst/>
                <a:latin typeface="Arial" panose="020B0604020202020204" pitchFamily="34" charset="0"/>
              </a:rPr>
              <a:t>Marketing video - completed during June-July 2021</a:t>
            </a:r>
            <a:endParaRPr lang="en-US" b="0">
              <a:effectLst/>
            </a:endParaRPr>
          </a:p>
          <a:p>
            <a:pPr rtl="0">
              <a:spcBef>
                <a:spcPts val="0"/>
              </a:spcBef>
              <a:spcAft>
                <a:spcPts val="1200"/>
              </a:spcAft>
            </a:pPr>
            <a:r>
              <a:rPr lang="en-US" sz="1200" b="0" i="0" u="none" strike="noStrike">
                <a:effectLst/>
                <a:latin typeface="Arial" panose="020B0604020202020204" pitchFamily="34" charset="0"/>
              </a:rPr>
              <a:t>Form diversity committee (June 2021) </a:t>
            </a:r>
            <a:endParaRPr lang="en-US" b="0">
              <a:effectLst/>
            </a:endParaRPr>
          </a:p>
          <a:p>
            <a:pPr rtl="0">
              <a:spcBef>
                <a:spcPts val="0"/>
              </a:spcBef>
              <a:spcAft>
                <a:spcPts val="1200"/>
              </a:spcAft>
            </a:pPr>
            <a:r>
              <a:rPr lang="en-US" sz="1200" b="0" i="0" u="none" strike="noStrike">
                <a:effectLst/>
                <a:latin typeface="Arial" panose="020B0604020202020204" pitchFamily="34" charset="0"/>
              </a:rPr>
              <a:t>Diversity committee complete tasks (plan ideas around Fall Gala) </a:t>
            </a:r>
            <a:endParaRPr lang="en-US" b="0">
              <a:effectLst/>
            </a:endParaRPr>
          </a:p>
          <a:p>
            <a:pPr rtl="0">
              <a:spcBef>
                <a:spcPts val="0"/>
              </a:spcBef>
              <a:spcAft>
                <a:spcPts val="1200"/>
              </a:spcAft>
            </a:pPr>
            <a:r>
              <a:rPr lang="en-US" sz="1200" b="0" i="0" u="none" strike="noStrike">
                <a:effectLst/>
                <a:latin typeface="Arial" panose="020B0604020202020204" pitchFamily="34" charset="0"/>
              </a:rPr>
              <a:t>Reach out to landlords June - August 2021</a:t>
            </a:r>
            <a:endParaRPr lang="en-US" b="0">
              <a:effectLst/>
            </a:endParaRPr>
          </a:p>
          <a:p>
            <a:pPr rtl="0">
              <a:spcBef>
                <a:spcPts val="0"/>
              </a:spcBef>
              <a:spcAft>
                <a:spcPts val="1200"/>
              </a:spcAft>
            </a:pPr>
            <a:r>
              <a:rPr lang="en-US" sz="1200" b="0" i="0" u="none" strike="noStrike">
                <a:effectLst/>
                <a:latin typeface="Arial" panose="020B0604020202020204" pitchFamily="34" charset="0"/>
              </a:rPr>
              <a:t>T-shirts and marketing materials purchased (August 2021)</a:t>
            </a:r>
            <a:endParaRPr lang="en-US" b="0">
              <a:effectLst/>
            </a:endParaRPr>
          </a:p>
          <a:p>
            <a:pPr rtl="0">
              <a:spcBef>
                <a:spcPts val="0"/>
              </a:spcBef>
              <a:spcAft>
                <a:spcPts val="1200"/>
              </a:spcAft>
            </a:pPr>
            <a:r>
              <a:rPr lang="en-US" sz="1200" b="0" i="0" u="none" strike="noStrike">
                <a:effectLst/>
                <a:latin typeface="Arial" panose="020B0604020202020204" pitchFamily="34" charset="0"/>
              </a:rPr>
              <a:t>Gain tenants for the Round up rent program - September - December 2021</a:t>
            </a:r>
            <a:endParaRPr lang="en-US" b="0">
              <a:effectLst/>
            </a:endParaRPr>
          </a:p>
          <a:p>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13</a:t>
            </a:fld>
            <a:endParaRPr lang="en-US"/>
          </a:p>
        </p:txBody>
      </p:sp>
    </p:spTree>
    <p:extLst>
      <p:ext uri="{BB962C8B-B14F-4D97-AF65-F5344CB8AC3E}">
        <p14:creationId xmlns:p14="http://schemas.microsoft.com/office/powerpoint/2010/main" val="77085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200"/>
              </a:spcAft>
            </a:pPr>
            <a:r>
              <a:rPr lang="en-US" sz="1200" b="0" i="0" u="none" strike="noStrike">
                <a:effectLst/>
                <a:latin typeface="Arial" panose="020B0604020202020204" pitchFamily="34" charset="0"/>
              </a:rPr>
              <a:t>Projections based on survey results </a:t>
            </a:r>
            <a:endParaRPr lang="en-US" b="0">
              <a:effectLst/>
            </a:endParaRPr>
          </a:p>
          <a:p>
            <a:pPr rtl="0">
              <a:spcBef>
                <a:spcPts val="0"/>
              </a:spcBef>
              <a:spcAft>
                <a:spcPts val="1200"/>
              </a:spcAft>
            </a:pPr>
            <a:r>
              <a:rPr lang="en-US" sz="1200" b="0" i="0" u="none" strike="noStrike">
                <a:effectLst/>
                <a:latin typeface="Arial" panose="020B0604020202020204" pitchFamily="34" charset="0"/>
              </a:rPr>
              <a:t>100 residents = $6000</a:t>
            </a:r>
            <a:endParaRPr lang="en-US" b="0">
              <a:effectLst/>
            </a:endParaRPr>
          </a:p>
          <a:p>
            <a:pPr rtl="0">
              <a:spcBef>
                <a:spcPts val="0"/>
              </a:spcBef>
              <a:spcAft>
                <a:spcPts val="1200"/>
              </a:spcAft>
            </a:pPr>
            <a:r>
              <a:rPr lang="en-US" sz="1200" b="0" i="0" u="none" strike="noStrike">
                <a:effectLst/>
                <a:latin typeface="Arial" panose="020B0604020202020204" pitchFamily="34" charset="0"/>
              </a:rPr>
              <a:t>Semi annual donation of $3000 from landlords to CJAM </a:t>
            </a:r>
            <a:endParaRPr lang="en-US" b="0">
              <a:effectLst/>
            </a:endParaRPr>
          </a:p>
          <a:p>
            <a:pPr rtl="0">
              <a:spcBef>
                <a:spcPts val="0"/>
              </a:spcBef>
              <a:spcAft>
                <a:spcPts val="1200"/>
              </a:spcAft>
            </a:pPr>
            <a:r>
              <a:rPr lang="en-US" sz="1200" b="0" i="0" u="none" strike="noStrike">
                <a:effectLst/>
                <a:latin typeface="Arial" panose="020B0604020202020204" pitchFamily="34" charset="0"/>
              </a:rPr>
              <a:t>Breakdown of costs and how full $10k will be used (See slides above)</a:t>
            </a:r>
            <a:endParaRPr lang="en-US" b="0">
              <a:effectLst/>
            </a:endParaRPr>
          </a:p>
          <a:p>
            <a:endParaRPr lang="en-US"/>
          </a:p>
        </p:txBody>
      </p:sp>
      <p:sp>
        <p:nvSpPr>
          <p:cNvPr id="4" name="Slide Number Placeholder 3"/>
          <p:cNvSpPr>
            <a:spLocks noGrp="1"/>
          </p:cNvSpPr>
          <p:nvPr>
            <p:ph type="sldNum" sz="quarter" idx="5"/>
          </p:nvPr>
        </p:nvSpPr>
        <p:spPr/>
        <p:txBody>
          <a:bodyPr/>
          <a:lstStyle/>
          <a:p>
            <a:fld id="{16710EAB-8578-44D2-9090-FF1618855000}" type="slidenum">
              <a:rPr lang="en-US" smtClean="0"/>
              <a:t>14</a:t>
            </a:fld>
            <a:endParaRPr lang="en-US"/>
          </a:p>
        </p:txBody>
      </p:sp>
    </p:spTree>
    <p:extLst>
      <p:ext uri="{BB962C8B-B14F-4D97-AF65-F5344CB8AC3E}">
        <p14:creationId xmlns:p14="http://schemas.microsoft.com/office/powerpoint/2010/main" val="298933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Opt</a:t>
            </a:r>
            <a:r>
              <a:rPr lang="en-US">
                <a:cs typeface="Calibri"/>
              </a:rPr>
              <a:t> in</a:t>
            </a:r>
          </a:p>
          <a:p>
            <a:r>
              <a:rPr lang="en-US">
                <a:cs typeface="Calibri"/>
              </a:rPr>
              <a:t>Landlord not wanting to </a:t>
            </a:r>
            <a:r>
              <a:rPr lang="en-US" err="1">
                <a:cs typeface="Calibri"/>
              </a:rPr>
              <a:t>partcipate</a:t>
            </a:r>
            <a:endParaRPr lang="en-US">
              <a:cs typeface="Calibri"/>
            </a:endParaRPr>
          </a:p>
          <a:p>
            <a:pPr lvl="1"/>
            <a:r>
              <a:rPr lang="en-US">
                <a:cs typeface="Calibri"/>
              </a:rPr>
              <a:t>Two touchpoints</a:t>
            </a:r>
          </a:p>
          <a:p>
            <a:pPr lvl="1"/>
            <a:endParaRPr lang="en-US">
              <a:cs typeface="Calibri"/>
            </a:endParaRPr>
          </a:p>
          <a:p>
            <a:pPr lvl="1"/>
            <a:r>
              <a:rPr lang="en-US">
                <a:cs typeface="Calibri"/>
              </a:rPr>
              <a:t>Too many clients/ not enough capacity</a:t>
            </a:r>
          </a:p>
          <a:p>
            <a:pPr lvl="2"/>
            <a:r>
              <a:rPr lang="en-US">
                <a:cs typeface="Calibri"/>
              </a:rPr>
              <a:t>Emphasize that they should be doing too much work </a:t>
            </a:r>
          </a:p>
          <a:p>
            <a:pPr lvl="2"/>
            <a:endParaRPr lang="en-US">
              <a:cs typeface="Calibri"/>
            </a:endParaRPr>
          </a:p>
          <a:p>
            <a:pPr lvl="2"/>
            <a:r>
              <a:rPr lang="en-US">
                <a:cs typeface="Calibri"/>
              </a:rPr>
              <a:t>Diversity</a:t>
            </a:r>
          </a:p>
          <a:p>
            <a:endParaRPr lang="en-US"/>
          </a:p>
        </p:txBody>
      </p:sp>
      <p:sp>
        <p:nvSpPr>
          <p:cNvPr id="4" name="Slide Number Placeholder 3"/>
          <p:cNvSpPr>
            <a:spLocks noGrp="1"/>
          </p:cNvSpPr>
          <p:nvPr>
            <p:ph type="sldNum" sz="quarter" idx="5"/>
          </p:nvPr>
        </p:nvSpPr>
        <p:spPr/>
        <p:txBody>
          <a:bodyPr/>
          <a:lstStyle/>
          <a:p>
            <a:fld id="{16710EAB-8578-44D2-9090-FF1618855000}" type="slidenum">
              <a:rPr lang="en-US" smtClean="0"/>
              <a:t>15</a:t>
            </a:fld>
            <a:endParaRPr lang="en-US"/>
          </a:p>
        </p:txBody>
      </p:sp>
    </p:spTree>
    <p:extLst>
      <p:ext uri="{BB962C8B-B14F-4D97-AF65-F5344CB8AC3E}">
        <p14:creationId xmlns:p14="http://schemas.microsoft.com/office/powerpoint/2010/main" val="112191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List of potential landlords (Plato's Closet, Robbie's landlord, Dillion, </a:t>
            </a:r>
            <a:r>
              <a:rPr lang="en-US" err="1">
                <a:cs typeface="Calibri"/>
              </a:rPr>
              <a:t>etc</a:t>
            </a:r>
            <a:r>
              <a:rPr lang="en-US">
                <a:cs typeface="Calibri"/>
              </a:rPr>
              <a:t>)</a:t>
            </a:r>
          </a:p>
          <a:p>
            <a:r>
              <a:rPr lang="en-US">
                <a:cs typeface="Calibri"/>
              </a:rPr>
              <a:t>Pick one flow chart and put that here </a:t>
            </a:r>
          </a:p>
          <a:p>
            <a:r>
              <a:rPr lang="en-US">
                <a:cs typeface="Calibri"/>
              </a:rPr>
              <a:t>Incentives for landlords/patrons </a:t>
            </a:r>
          </a:p>
          <a:p>
            <a:pPr lvl="1"/>
            <a:r>
              <a:rPr lang="en-US">
                <a:cs typeface="Calibri"/>
              </a:rPr>
              <a:t>Save court fees</a:t>
            </a:r>
          </a:p>
          <a:p>
            <a:pPr lvl="1"/>
            <a:r>
              <a:rPr lang="en-US">
                <a:ea typeface="+mn-lt"/>
                <a:cs typeface="+mn-lt"/>
              </a:rPr>
              <a:t>Explain our understanding of payment system briefly</a:t>
            </a:r>
            <a:endParaRPr lang="en-US">
              <a:cs typeface="Calibri"/>
            </a:endParaRPr>
          </a:p>
          <a:p>
            <a:pPr lvl="1"/>
            <a:r>
              <a:rPr lang="en-US">
                <a:cs typeface="Calibri"/>
              </a:rPr>
              <a:t> Improve </a:t>
            </a:r>
            <a:r>
              <a:rPr lang="en-US" err="1">
                <a:cs typeface="Calibri"/>
              </a:rPr>
              <a:t>tenent</a:t>
            </a:r>
            <a:r>
              <a:rPr lang="en-US">
                <a:cs typeface="Calibri"/>
              </a:rPr>
              <a:t> relationship</a:t>
            </a:r>
          </a:p>
          <a:p>
            <a:pPr marL="742950" lvl="1" indent="-285750">
              <a:spcBef>
                <a:spcPts val="0"/>
              </a:spcBef>
              <a:buFont typeface="Arial,Sans-Serif" panose="020B0604020202020204" pitchFamily="34" charset="0"/>
            </a:pPr>
            <a:r>
              <a:rPr lang="en-US">
                <a:latin typeface="Arial"/>
                <a:cs typeface="Arial"/>
              </a:rPr>
              <a:t>Give description to landlords of what CJAM can do for them</a:t>
            </a:r>
            <a:endParaRPr lang="en-US">
              <a:ea typeface="+mn-lt"/>
              <a:cs typeface="+mn-lt"/>
            </a:endParaRPr>
          </a:p>
          <a:p>
            <a:pPr marL="742950" lvl="1" indent="-285750">
              <a:spcBef>
                <a:spcPts val="0"/>
              </a:spcBef>
              <a:spcAft>
                <a:spcPts val="1200"/>
              </a:spcAft>
              <a:buFont typeface="Arial,Sans-Serif" panose="020B0604020202020204" pitchFamily="34" charset="0"/>
            </a:pPr>
            <a:r>
              <a:rPr lang="en-US">
                <a:latin typeface="Arial"/>
                <a:cs typeface="Arial"/>
              </a:rPr>
              <a:t>What all the parties get (t-shirts, tax deductible?, free services)</a:t>
            </a:r>
            <a:endParaRPr lang="en-US"/>
          </a:p>
          <a:p>
            <a:r>
              <a:rPr lang="en-US">
                <a:cs typeface="Calibri"/>
              </a:rPr>
              <a:t>Include image of 1 pager given to landlords</a:t>
            </a:r>
          </a:p>
          <a:p>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18</a:t>
            </a:fld>
            <a:endParaRPr lang="en-US"/>
          </a:p>
        </p:txBody>
      </p:sp>
    </p:spTree>
    <p:extLst>
      <p:ext uri="{BB962C8B-B14F-4D97-AF65-F5344CB8AC3E}">
        <p14:creationId xmlns:p14="http://schemas.microsoft.com/office/powerpoint/2010/main" val="386130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ark </a:t>
            </a:r>
          </a:p>
        </p:txBody>
      </p:sp>
      <p:sp>
        <p:nvSpPr>
          <p:cNvPr id="4" name="Slide Number Placeholder 3"/>
          <p:cNvSpPr>
            <a:spLocks noGrp="1"/>
          </p:cNvSpPr>
          <p:nvPr>
            <p:ph type="sldNum" sz="quarter" idx="5"/>
          </p:nvPr>
        </p:nvSpPr>
        <p:spPr/>
        <p:txBody>
          <a:bodyPr/>
          <a:lstStyle/>
          <a:p>
            <a:fld id="{16710EAB-8578-44D2-9090-FF1618855000}" type="slidenum">
              <a:rPr lang="en-US" smtClean="0"/>
              <a:t>19</a:t>
            </a:fld>
            <a:endParaRPr lang="en-US"/>
          </a:p>
        </p:txBody>
      </p:sp>
    </p:spTree>
    <p:extLst>
      <p:ext uri="{BB962C8B-B14F-4D97-AF65-F5344CB8AC3E}">
        <p14:creationId xmlns:p14="http://schemas.microsoft.com/office/powerpoint/2010/main" val="1301878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20</a:t>
            </a:fld>
            <a:endParaRPr lang="en-US"/>
          </a:p>
        </p:txBody>
      </p:sp>
    </p:spTree>
    <p:extLst>
      <p:ext uri="{BB962C8B-B14F-4D97-AF65-F5344CB8AC3E}">
        <p14:creationId xmlns:p14="http://schemas.microsoft.com/office/powerpoint/2010/main" val="1766195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21</a:t>
            </a:fld>
            <a:endParaRPr lang="en-US"/>
          </a:p>
        </p:txBody>
      </p:sp>
    </p:spTree>
    <p:extLst>
      <p:ext uri="{BB962C8B-B14F-4D97-AF65-F5344CB8AC3E}">
        <p14:creationId xmlns:p14="http://schemas.microsoft.com/office/powerpoint/2010/main" val="58483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They have limited human capital</a:t>
            </a:r>
          </a:p>
          <a:p>
            <a:pPr marL="228600" indent="-228600">
              <a:buAutoNum type="arabicPeriod"/>
            </a:pPr>
            <a:r>
              <a:rPr lang="en-US"/>
              <a:t>Lack of diversity</a:t>
            </a:r>
          </a:p>
          <a:p>
            <a:pPr marL="228600" indent="-228600">
              <a:buAutoNum type="arabicPeriod"/>
            </a:pPr>
            <a:r>
              <a:rPr lang="en-US"/>
              <a:t>Lack of awareness and understanding</a:t>
            </a:r>
          </a:p>
          <a:p>
            <a:pPr marL="228600" indent="-228600">
              <a:buAutoNum type="arabicPeriod"/>
            </a:pPr>
            <a:endParaRPr lang="en-US"/>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2</a:t>
            </a:fld>
            <a:endParaRPr lang="en-US"/>
          </a:p>
        </p:txBody>
      </p:sp>
    </p:spTree>
    <p:extLst>
      <p:ext uri="{BB962C8B-B14F-4D97-AF65-F5344CB8AC3E}">
        <p14:creationId xmlns:p14="http://schemas.microsoft.com/office/powerpoint/2010/main" val="76389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628650" lvl="1"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22</a:t>
            </a:fld>
            <a:endParaRPr lang="en-US"/>
          </a:p>
        </p:txBody>
      </p:sp>
    </p:spTree>
    <p:extLst>
      <p:ext uri="{BB962C8B-B14F-4D97-AF65-F5344CB8AC3E}">
        <p14:creationId xmlns:p14="http://schemas.microsoft.com/office/powerpoint/2010/main" val="71544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628650" lvl="1"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23</a:t>
            </a:fld>
            <a:endParaRPr lang="en-US"/>
          </a:p>
        </p:txBody>
      </p:sp>
    </p:spTree>
    <p:extLst>
      <p:ext uri="{BB962C8B-B14F-4D97-AF65-F5344CB8AC3E}">
        <p14:creationId xmlns:p14="http://schemas.microsoft.com/office/powerpoint/2010/main" val="274377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628650" lvl="1"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24</a:t>
            </a:fld>
            <a:endParaRPr lang="en-US"/>
          </a:p>
        </p:txBody>
      </p:sp>
    </p:spTree>
    <p:extLst>
      <p:ext uri="{BB962C8B-B14F-4D97-AF65-F5344CB8AC3E}">
        <p14:creationId xmlns:p14="http://schemas.microsoft.com/office/powerpoint/2010/main" val="2227946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628650" lvl="1"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26</a:t>
            </a:fld>
            <a:endParaRPr lang="en-US"/>
          </a:p>
        </p:txBody>
      </p:sp>
    </p:spTree>
    <p:extLst>
      <p:ext uri="{BB962C8B-B14F-4D97-AF65-F5344CB8AC3E}">
        <p14:creationId xmlns:p14="http://schemas.microsoft.com/office/powerpoint/2010/main" val="2811440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628650" lvl="1"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27</a:t>
            </a:fld>
            <a:endParaRPr lang="en-US"/>
          </a:p>
        </p:txBody>
      </p:sp>
    </p:spTree>
    <p:extLst>
      <p:ext uri="{BB962C8B-B14F-4D97-AF65-F5344CB8AC3E}">
        <p14:creationId xmlns:p14="http://schemas.microsoft.com/office/powerpoint/2010/main" val="210976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brief current situation</a:t>
            </a:r>
          </a:p>
          <a:p>
            <a:r>
              <a:rPr lang="en-US"/>
              <a:t>Overview of 3 steps and what we hope to accomplish</a:t>
            </a:r>
          </a:p>
          <a:p>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3</a:t>
            </a:fld>
            <a:endParaRPr lang="en-US"/>
          </a:p>
        </p:txBody>
      </p:sp>
    </p:spTree>
    <p:extLst>
      <p:ext uri="{BB962C8B-B14F-4D97-AF65-F5344CB8AC3E}">
        <p14:creationId xmlns:p14="http://schemas.microsoft.com/office/powerpoint/2010/main" val="167292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”Round up” Rent Program description + user experience </a:t>
            </a:r>
            <a:r>
              <a:rPr lang="en-US" err="1"/>
              <a:t>ie</a:t>
            </a:r>
            <a:r>
              <a:rPr lang="en-US"/>
              <a:t> (paying the money, learning about </a:t>
            </a:r>
            <a:r>
              <a:rPr lang="en-US" err="1"/>
              <a:t>cjam</a:t>
            </a:r>
            <a:r>
              <a:rPr lang="en-US"/>
              <a:t> through newsletter </a:t>
            </a:r>
          </a:p>
        </p:txBody>
      </p:sp>
      <p:sp>
        <p:nvSpPr>
          <p:cNvPr id="4" name="Slide Number Placeholder 3"/>
          <p:cNvSpPr>
            <a:spLocks noGrp="1"/>
          </p:cNvSpPr>
          <p:nvPr>
            <p:ph type="sldNum" sz="quarter" idx="5"/>
          </p:nvPr>
        </p:nvSpPr>
        <p:spPr/>
        <p:txBody>
          <a:bodyPr/>
          <a:lstStyle/>
          <a:p>
            <a:fld id="{B1649ED8-A11F-4623-952C-9B21E15C494F}" type="slidenum">
              <a:rPr lang="en-US" smtClean="0"/>
              <a:t>4</a:t>
            </a:fld>
            <a:endParaRPr lang="en-US"/>
          </a:p>
        </p:txBody>
      </p:sp>
    </p:spTree>
    <p:extLst>
      <p:ext uri="{BB962C8B-B14F-4D97-AF65-F5344CB8AC3E}">
        <p14:creationId xmlns:p14="http://schemas.microsoft.com/office/powerpoint/2010/main" val="395539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600">
                <a:latin typeface="Arial"/>
                <a:cs typeface="Arial"/>
              </a:rPr>
              <a:t>Ask for excel or recopy </a:t>
            </a:r>
            <a:r>
              <a:rPr lang="en-US" sz="1600" err="1">
                <a:latin typeface="Arial"/>
                <a:cs typeface="Arial"/>
              </a:rPr>
              <a:t>grpahs</a:t>
            </a:r>
            <a:r>
              <a:rPr lang="en-US" sz="1600">
                <a:latin typeface="Arial"/>
                <a:cs typeface="Arial"/>
              </a:rPr>
              <a:t> </a:t>
            </a:r>
          </a:p>
          <a:p>
            <a:pPr>
              <a:buFont typeface="Arial" panose="020B0604020202020204" pitchFamily="34" charset="0"/>
              <a:buChar char="•"/>
            </a:pPr>
            <a:endParaRPr lang="en-US" sz="1600">
              <a:latin typeface="Arial"/>
              <a:cs typeface="Arial"/>
            </a:endParaRPr>
          </a:p>
          <a:p>
            <a:pPr>
              <a:spcBef>
                <a:spcPts val="0"/>
              </a:spcBef>
              <a:spcAft>
                <a:spcPts val="0"/>
              </a:spcAft>
              <a:buFont typeface="Arial" panose="020B0604020202020204" pitchFamily="34" charset="0"/>
              <a:buChar char="•"/>
            </a:pPr>
            <a:r>
              <a:rPr lang="en-US" sz="1600" b="0" i="0" u="none" strike="noStrike">
                <a:effectLst/>
                <a:latin typeface="Arial"/>
                <a:cs typeface="Arial"/>
              </a:rPr>
              <a:t>Show rent survey and analysis</a:t>
            </a:r>
            <a:endParaRPr lang="en-US"/>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Give list of potential landlords</a:t>
            </a: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Show the flow charts</a:t>
            </a:r>
          </a:p>
          <a:p>
            <a:pPr marL="742950" lvl="1" indent="-285750" rtl="0" fontAlgn="base">
              <a:spcBef>
                <a:spcPts val="0"/>
              </a:spcBef>
              <a:spcAft>
                <a:spcPts val="0"/>
              </a:spcAft>
              <a:buFont typeface="Arial" panose="020B0604020202020204" pitchFamily="34" charset="0"/>
              <a:buChar char="•"/>
            </a:pPr>
            <a:r>
              <a:rPr lang="en-US" sz="1600" b="0" i="0" u="none" strike="noStrike">
                <a:effectLst/>
                <a:latin typeface="Arial"/>
                <a:cs typeface="Arial"/>
              </a:rPr>
              <a:t>For the opt-in option, make the round-up $5</a:t>
            </a: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Be honest about the landlord potential in the risks section, but give mitigation of how we will start with smaller landlords and work our way up</a:t>
            </a: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Give them an answer on how they will get their money (6-month payment plan)</a:t>
            </a: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Write 1-pager</a:t>
            </a:r>
          </a:p>
          <a:p>
            <a:pPr marL="742950" lvl="1" indent="-285750" rtl="0" fontAlgn="base">
              <a:spcBef>
                <a:spcPts val="0"/>
              </a:spcBef>
              <a:spcAft>
                <a:spcPts val="0"/>
              </a:spcAft>
              <a:buFont typeface="Arial" panose="020B0604020202020204" pitchFamily="34" charset="0"/>
              <a:buChar char="•"/>
            </a:pPr>
            <a:r>
              <a:rPr lang="en-US" sz="1600" b="0" i="0" u="none" strike="noStrike">
                <a:effectLst/>
                <a:latin typeface="Arial"/>
                <a:cs typeface="Arial"/>
              </a:rPr>
              <a:t>Give description to landlords of what CJAM can do for them</a:t>
            </a:r>
          </a:p>
          <a:p>
            <a:pPr marL="742950" lvl="1" indent="-285750" rtl="0" fontAlgn="base">
              <a:spcBef>
                <a:spcPts val="0"/>
              </a:spcBef>
              <a:spcAft>
                <a:spcPts val="0"/>
              </a:spcAft>
              <a:buFont typeface="Arial" panose="020B0604020202020204" pitchFamily="34" charset="0"/>
              <a:buChar char="•"/>
            </a:pPr>
            <a:r>
              <a:rPr lang="en-US" sz="1600" b="0" i="0" u="none" strike="noStrike">
                <a:effectLst/>
                <a:latin typeface="Arial"/>
                <a:cs typeface="Arial"/>
              </a:rPr>
              <a:t>Explain how the money will flow</a:t>
            </a:r>
          </a:p>
          <a:p>
            <a:pPr marL="742950" lvl="1" indent="-285750" rtl="0" fontAlgn="base">
              <a:spcBef>
                <a:spcPts val="0"/>
              </a:spcBef>
              <a:spcAft>
                <a:spcPts val="1200"/>
              </a:spcAft>
              <a:buFont typeface="Arial" panose="020B0604020202020204" pitchFamily="34" charset="0"/>
              <a:buChar char="•"/>
            </a:pPr>
            <a:r>
              <a:rPr lang="en-US" sz="1600" b="0" i="0" u="none" strike="noStrike">
                <a:effectLst/>
                <a:latin typeface="Arial"/>
                <a:cs typeface="Arial"/>
              </a:rPr>
              <a:t>What all the parties get (t-shirts, tax deductible?, free services)</a:t>
            </a:r>
          </a:p>
          <a:p>
            <a:pPr rtl="0" fontAlgn="base">
              <a:spcBef>
                <a:spcPts val="0"/>
              </a:spcBef>
              <a:spcAft>
                <a:spcPts val="0"/>
              </a:spcAft>
              <a:buFont typeface="Arial" panose="020B0604020202020204" pitchFamily="34" charset="0"/>
              <a:buChar char="•"/>
            </a:pPr>
            <a:r>
              <a:rPr lang="en-US" sz="1600" b="0" i="0" u="none" strike="noStrike">
                <a:effectLst/>
                <a:latin typeface="Arial"/>
                <a:cs typeface="Arial"/>
              </a:rPr>
              <a:t>Make the risks associated with it and our notes from landlords in the Q&amp;A</a:t>
            </a:r>
          </a:p>
          <a:p>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5</a:t>
            </a:fld>
            <a:endParaRPr lang="en-US"/>
          </a:p>
        </p:txBody>
      </p:sp>
    </p:spTree>
    <p:extLst>
      <p:ext uri="{BB962C8B-B14F-4D97-AF65-F5344CB8AC3E}">
        <p14:creationId xmlns:p14="http://schemas.microsoft.com/office/powerpoint/2010/main" val="428347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the program </a:t>
            </a:r>
          </a:p>
          <a:p>
            <a:r>
              <a:rPr lang="en-US">
                <a:cs typeface="Calibri"/>
              </a:rPr>
              <a:t>Chart (% yes/no) pie, (where they live pie), average donation before/after,</a:t>
            </a:r>
            <a:endParaRPr lang="en-US"/>
          </a:p>
          <a:p>
            <a:r>
              <a:rPr lang="en-US">
                <a:cs typeface="Calibri"/>
              </a:rPr>
              <a:t>Takeaways </a:t>
            </a:r>
          </a:p>
          <a:p>
            <a:endParaRPr lang="en-US"/>
          </a:p>
        </p:txBody>
      </p:sp>
      <p:sp>
        <p:nvSpPr>
          <p:cNvPr id="4" name="Slide Number Placeholder 3"/>
          <p:cNvSpPr>
            <a:spLocks noGrp="1"/>
          </p:cNvSpPr>
          <p:nvPr>
            <p:ph type="sldNum" sz="quarter" idx="5"/>
          </p:nvPr>
        </p:nvSpPr>
        <p:spPr/>
        <p:txBody>
          <a:bodyPr/>
          <a:lstStyle/>
          <a:p>
            <a:fld id="{B1649ED8-A11F-4623-952C-9B21E15C494F}" type="slidenum">
              <a:rPr lang="en-US" smtClean="0"/>
              <a:t>6</a:t>
            </a:fld>
            <a:endParaRPr lang="en-US"/>
          </a:p>
        </p:txBody>
      </p:sp>
    </p:spTree>
    <p:extLst>
      <p:ext uri="{BB962C8B-B14F-4D97-AF65-F5344CB8AC3E}">
        <p14:creationId xmlns:p14="http://schemas.microsoft.com/office/powerpoint/2010/main" val="129450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hlinkClick r:id="rId3"/>
              </a:rPr>
              <a:t>https://www.skeletonproductions.com/insights/animation-vs-live-action</a:t>
            </a:r>
            <a:endParaRPr lang="en-US"/>
          </a:p>
          <a:p>
            <a:pPr marL="285750" indent="-285750">
              <a:buFont typeface="Arial"/>
              <a:buChar char="•"/>
            </a:pPr>
            <a:r>
              <a:rPr lang="en-US">
                <a:hlinkClick r:id="rId4"/>
              </a:rPr>
              <a:t>https://simpleshow.com/us-en/blog/why-animation-is-better-than-live-action-video/</a:t>
            </a:r>
            <a:endParaRPr lang="en-US"/>
          </a:p>
          <a:p>
            <a:pPr marL="285750" indent="-285750">
              <a:buFont typeface="Arial"/>
              <a:buChar char="•"/>
            </a:pPr>
            <a:r>
              <a:rPr lang="en-US">
                <a:hlinkClick r:id="rId5"/>
              </a:rPr>
              <a:t>https://www.t-sciences.com/news/humans-process-visual-data-better</a:t>
            </a:r>
            <a:endParaRPr lang="en-US"/>
          </a:p>
          <a:p>
            <a:pPr marL="285750" indent="-285750">
              <a:buFont typeface="Arial"/>
              <a:buChar char="•"/>
            </a:pPr>
            <a:r>
              <a:rPr lang="en-US">
                <a:cs typeface="Calibri"/>
              </a:rPr>
              <a:t>Describe video making process</a:t>
            </a:r>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7</a:t>
            </a:fld>
            <a:endParaRPr lang="en-US"/>
          </a:p>
        </p:txBody>
      </p:sp>
    </p:spTree>
    <p:extLst>
      <p:ext uri="{BB962C8B-B14F-4D97-AF65-F5344CB8AC3E}">
        <p14:creationId xmlns:p14="http://schemas.microsoft.com/office/powerpoint/2010/main" val="156651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hlinkClick r:id="rId3"/>
              </a:rPr>
              <a:t>https://www.skeletonproductions.com/insights/animation-vs-live-action</a:t>
            </a:r>
            <a:endParaRPr lang="en-US"/>
          </a:p>
          <a:p>
            <a:pPr marL="285750" indent="-285750">
              <a:buFont typeface="Arial"/>
              <a:buChar char="•"/>
            </a:pPr>
            <a:r>
              <a:rPr lang="en-US">
                <a:hlinkClick r:id="rId4"/>
              </a:rPr>
              <a:t>https://simpleshow.com/us-en/blog/why-animation-is-better-than-live-action-video/</a:t>
            </a:r>
            <a:endParaRPr lang="en-US"/>
          </a:p>
          <a:p>
            <a:pPr marL="285750" indent="-285750">
              <a:buFont typeface="Arial"/>
              <a:buChar char="•"/>
            </a:pPr>
            <a:r>
              <a:rPr lang="en-US">
                <a:hlinkClick r:id="rId5"/>
              </a:rPr>
              <a:t>https://www.t-sciences.com/news/humans-process-visual-data-better</a:t>
            </a:r>
            <a:endParaRPr lang="en-US"/>
          </a:p>
          <a:p>
            <a:pPr marL="285750" indent="-285750">
              <a:buFont typeface="Arial"/>
              <a:buChar char="•"/>
            </a:pPr>
            <a:r>
              <a:rPr lang="en-US">
                <a:cs typeface="Calibri"/>
              </a:rPr>
              <a:t>Describe video making process</a:t>
            </a:r>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8</a:t>
            </a:fld>
            <a:endParaRPr lang="en-US"/>
          </a:p>
        </p:txBody>
      </p:sp>
    </p:spTree>
    <p:extLst>
      <p:ext uri="{BB962C8B-B14F-4D97-AF65-F5344CB8AC3E}">
        <p14:creationId xmlns:p14="http://schemas.microsoft.com/office/powerpoint/2010/main" val="295521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hlinkClick r:id="rId3"/>
              </a:rPr>
              <a:t>https://www.skeletonproductions.com/insights/animation-vs-live-action</a:t>
            </a:r>
            <a:endParaRPr lang="en-US"/>
          </a:p>
          <a:p>
            <a:pPr marL="285750" indent="-285750">
              <a:buFont typeface="Arial"/>
              <a:buChar char="•"/>
            </a:pPr>
            <a:r>
              <a:rPr lang="en-US">
                <a:hlinkClick r:id="rId4"/>
              </a:rPr>
              <a:t>https://simpleshow.com/us-en/blog/why-animation-is-better-than-live-action-video/</a:t>
            </a:r>
            <a:endParaRPr lang="en-US"/>
          </a:p>
          <a:p>
            <a:pPr marL="285750" indent="-285750">
              <a:buFont typeface="Arial"/>
              <a:buChar char="•"/>
            </a:pPr>
            <a:r>
              <a:rPr lang="en-US">
                <a:hlinkClick r:id="rId5"/>
              </a:rPr>
              <a:t>https://www.t-sciences.com/news/humans-process-visual-data-better</a:t>
            </a:r>
            <a:endParaRPr lang="en-US"/>
          </a:p>
          <a:p>
            <a:pPr marL="285750" indent="-285750">
              <a:buFont typeface="Arial"/>
              <a:buChar char="•"/>
            </a:pPr>
            <a:r>
              <a:rPr lang="en-US">
                <a:cs typeface="Calibri"/>
              </a:rPr>
              <a:t>Describe video making process</a:t>
            </a:r>
          </a:p>
          <a:p>
            <a:pPr marL="285750" indent="-285750">
              <a:buFont typeface="Arial"/>
              <a:buChar char="•"/>
            </a:pPr>
            <a:endParaRPr lang="en-US">
              <a:cs typeface="Calibri"/>
            </a:endParaRPr>
          </a:p>
          <a:p>
            <a:pPr>
              <a:buFont typeface="Arial"/>
              <a:buChar char="•"/>
            </a:pPr>
            <a:r>
              <a:rPr lang="en-US">
                <a:ea typeface="+mn-lt"/>
                <a:cs typeface="+mn-lt"/>
              </a:rPr>
              <a:t>Given to volunteers and people that participate in rent round up</a:t>
            </a:r>
            <a:endParaRPr lang="en-US"/>
          </a:p>
          <a:p>
            <a:pPr marL="971550" lvl="1" indent="-285750">
              <a:buFont typeface="Arial"/>
              <a:buChar char="•"/>
            </a:pPr>
            <a:r>
              <a:rPr lang="en-US">
                <a:ea typeface="+mn-lt"/>
                <a:cs typeface="+mn-lt"/>
              </a:rPr>
              <a:t>Low cost marketing - increased awareness</a:t>
            </a:r>
            <a:endParaRPr lang="en-US"/>
          </a:p>
          <a:p>
            <a:pPr marL="1428750" lvl="2" indent="-285750">
              <a:buFont typeface="Arial"/>
              <a:buChar char="•"/>
            </a:pPr>
            <a:r>
              <a:rPr lang="en-US">
                <a:ea typeface="+mn-lt"/>
                <a:cs typeface="+mn-lt"/>
              </a:rPr>
              <a:t>85% of people that have received branded apparel can recall the company’s name (</a:t>
            </a:r>
            <a:r>
              <a:rPr lang="en-US">
                <a:ea typeface="+mn-lt"/>
                <a:cs typeface="+mn-lt"/>
                <a:hlinkClick r:id="rId6"/>
              </a:rPr>
              <a:t>https://blog.epromos.com/promo-brand-marketing-news/research-shows-these-promotional-items-work-best/</a:t>
            </a:r>
            <a:r>
              <a:rPr lang="en-US">
                <a:ea typeface="+mn-lt"/>
                <a:cs typeface="+mn-lt"/>
              </a:rPr>
              <a:t>)</a:t>
            </a:r>
            <a:endParaRPr lang="en-US"/>
          </a:p>
          <a:p>
            <a:pPr marL="971550" lvl="1" indent="-285750">
              <a:buFont typeface="Arial"/>
              <a:buChar char="•"/>
            </a:pPr>
            <a:r>
              <a:rPr lang="en-US">
                <a:ea typeface="+mn-lt"/>
                <a:cs typeface="+mn-lt"/>
              </a:rPr>
              <a:t>Increase incentive to get involved</a:t>
            </a:r>
            <a:endParaRPr lang="en-US"/>
          </a:p>
          <a:p>
            <a:pPr marL="1428750" lvl="2" indent="-285750">
              <a:buFont typeface="Arial"/>
              <a:buChar char="•"/>
            </a:pPr>
            <a:r>
              <a:rPr lang="en-US">
                <a:ea typeface="+mn-lt"/>
                <a:cs typeface="+mn-lt"/>
              </a:rPr>
              <a:t>57% of US consumers feel more favorable about the advertiser who gave them the shirt (</a:t>
            </a:r>
            <a:r>
              <a:rPr lang="en-US">
                <a:ea typeface="+mn-lt"/>
                <a:cs typeface="+mn-lt"/>
                <a:hlinkClick r:id="rId6"/>
              </a:rPr>
              <a:t>https://blog.epromos.com/promo-brand-marketing-news/research-shows-these-promotional-items-work-best/</a:t>
            </a:r>
            <a:r>
              <a:rPr lang="en-US">
                <a:ea typeface="+mn-lt"/>
                <a:cs typeface="+mn-lt"/>
              </a:rPr>
              <a:t>)</a:t>
            </a:r>
            <a:endParaRPr lang="en-US"/>
          </a:p>
          <a:p>
            <a:pPr>
              <a:buFont typeface="Arial"/>
              <a:buChar char="•"/>
            </a:pPr>
            <a:r>
              <a:rPr lang="en-US">
                <a:ea typeface="+mn-lt"/>
                <a:cs typeface="+mn-lt"/>
              </a:rPr>
              <a:t>Ordered from a black owned vendor-</a:t>
            </a:r>
            <a:r>
              <a:rPr lang="en-US" err="1">
                <a:ea typeface="+mn-lt"/>
                <a:cs typeface="+mn-lt"/>
              </a:rPr>
              <a:t>ICSinks</a:t>
            </a:r>
            <a:endParaRPr lang="en-US"/>
          </a:p>
          <a:p>
            <a:pPr marL="971550" lvl="1" indent="-285750">
              <a:buFont typeface="Arial"/>
              <a:buChar char="•"/>
            </a:pPr>
            <a:r>
              <a:rPr lang="en-US">
                <a:ea typeface="+mn-lt"/>
                <a:cs typeface="+mn-lt"/>
              </a:rPr>
              <a:t>Promote DEI</a:t>
            </a:r>
            <a:endParaRPr lang="en-US"/>
          </a:p>
          <a:p>
            <a:pPr marL="971550" lvl="1" indent="-285750">
              <a:buFont typeface="Arial"/>
              <a:buChar char="•"/>
            </a:pPr>
            <a:r>
              <a:rPr lang="en-US">
                <a:ea typeface="+mn-lt"/>
                <a:cs typeface="+mn-lt"/>
              </a:rPr>
              <a:t>300 shirts for $1.37 each = $411</a:t>
            </a:r>
            <a:endParaRPr lang="en-US"/>
          </a:p>
          <a:p>
            <a:pPr marL="971550" lvl="1" indent="-285750">
              <a:buFont typeface="Arial"/>
              <a:buChar char="•"/>
            </a:pPr>
            <a:r>
              <a:rPr lang="en-US">
                <a:ea typeface="+mn-lt"/>
                <a:cs typeface="+mn-lt"/>
              </a:rPr>
              <a:t>Design in appendix</a:t>
            </a:r>
            <a:endParaRPr lang="en-US"/>
          </a:p>
          <a:p>
            <a:pPr marL="285750" indent="-285750">
              <a:buFont typeface="Arial"/>
              <a:buChar char="•"/>
            </a:pPr>
            <a:endParaRPr lang="en-US">
              <a:cs typeface="Calibri"/>
            </a:endParaRPr>
          </a:p>
          <a:p>
            <a:r>
              <a:rPr lang="en-US">
                <a:ea typeface="+mn-lt"/>
                <a:cs typeface="+mn-lt"/>
              </a:rPr>
              <a:t>Sent primarily to donors (emphasize on rent round up people) to try and convert them to volunteers</a:t>
            </a:r>
            <a:endParaRPr lang="en-US">
              <a:cs typeface="Calibri"/>
            </a:endParaRPr>
          </a:p>
          <a:p>
            <a:r>
              <a:rPr lang="en-US">
                <a:ea typeface="+mn-lt"/>
                <a:cs typeface="+mn-lt"/>
              </a:rPr>
              <a:t>Quarterly newsletter</a:t>
            </a:r>
            <a:endParaRPr lang="en-US"/>
          </a:p>
          <a:p>
            <a:pPr lvl="1"/>
            <a:r>
              <a:rPr lang="en-US">
                <a:ea typeface="+mn-lt"/>
                <a:cs typeface="+mn-lt"/>
              </a:rPr>
              <a:t>Does not add a huge burden to staff</a:t>
            </a:r>
            <a:endParaRPr lang="en-US"/>
          </a:p>
          <a:p>
            <a:r>
              <a:rPr lang="en-US">
                <a:ea typeface="+mn-lt"/>
                <a:cs typeface="+mn-lt"/>
              </a:rPr>
              <a:t>Will include updates, volunteer training times, link to make an additional donation, testimonials, section from DEI committee, financials, etc.</a:t>
            </a:r>
            <a:endParaRPr lang="en-US"/>
          </a:p>
          <a:p>
            <a:pPr lvl="1"/>
            <a:r>
              <a:rPr lang="en-US">
                <a:ea typeface="+mn-lt"/>
                <a:cs typeface="+mn-lt"/>
              </a:rPr>
              <a:t>33% of respondents said that if a charity tells </a:t>
            </a:r>
            <a:r>
              <a:rPr lang="en-US" err="1">
                <a:ea typeface="+mn-lt"/>
                <a:cs typeface="+mn-lt"/>
              </a:rPr>
              <a:t>themhow</a:t>
            </a:r>
            <a:r>
              <a:rPr lang="en-US">
                <a:ea typeface="+mn-lt"/>
                <a:cs typeface="+mn-lt"/>
              </a:rPr>
              <a:t> their donation was spent, they be a lot </a:t>
            </a:r>
            <a:r>
              <a:rPr lang="en-US" err="1">
                <a:ea typeface="+mn-lt"/>
                <a:cs typeface="+mn-lt"/>
              </a:rPr>
              <a:t>morelikely</a:t>
            </a:r>
            <a:r>
              <a:rPr lang="en-US">
                <a:ea typeface="+mn-lt"/>
                <a:cs typeface="+mn-lt"/>
              </a:rPr>
              <a:t> to give again in the future</a:t>
            </a:r>
            <a:endParaRPr lang="en-US"/>
          </a:p>
          <a:p>
            <a:pPr lvl="1"/>
            <a:r>
              <a:rPr lang="en-US">
                <a:ea typeface="+mn-lt"/>
                <a:cs typeface="+mn-lt"/>
              </a:rPr>
              <a:t>45% of people said they don’t volunteer because they haven’t been asked to</a:t>
            </a:r>
            <a:endParaRPr lang="en-US"/>
          </a:p>
          <a:p>
            <a:r>
              <a:rPr lang="en-US">
                <a:ea typeface="+mn-lt"/>
                <a:cs typeface="+mn-lt"/>
              </a:rPr>
              <a:t>Look at appendix for example</a:t>
            </a:r>
            <a:endParaRPr lang="en-US"/>
          </a:p>
          <a:p>
            <a:r>
              <a:rPr lang="en-US">
                <a:ea typeface="+mn-lt"/>
                <a:cs typeface="+mn-lt"/>
              </a:rPr>
              <a:t>Increases marketing because people share them</a:t>
            </a:r>
            <a:endParaRPr lang="en-US"/>
          </a:p>
          <a:p>
            <a:pPr lvl="1"/>
            <a:r>
              <a:rPr lang="en-US">
                <a:ea typeface="+mn-lt"/>
                <a:cs typeface="+mn-lt"/>
              </a:rPr>
              <a:t>42% of respondents said they’ve forwarded a message from a charity to a friend or colleague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1649ED8-A11F-4623-952C-9B21E15C494F}" type="slidenum">
              <a:rPr lang="en-US"/>
              <a:t>9</a:t>
            </a:fld>
            <a:endParaRPr lang="en-US"/>
          </a:p>
        </p:txBody>
      </p:sp>
    </p:spTree>
    <p:extLst>
      <p:ext uri="{BB962C8B-B14F-4D97-AF65-F5344CB8AC3E}">
        <p14:creationId xmlns:p14="http://schemas.microsoft.com/office/powerpoint/2010/main" val="53343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C83732-A9BF-4A9A-967F-7F1E1BE9EA20}" type="datetime1">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3811F-298A-4198-910B-6A9BAE8F4B02}" type="datetime1">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57788-64F9-43DB-A939-4D58E5E5049C}" type="datetime1">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63F274-6644-4202-8FF7-66D021A3F795}" type="datetime1">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3E0CC-55F5-4B83-BA3F-0B7F1ED2E2AC}" type="datetime1">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6D28E0-FD7B-4F95-9AD1-741F69BE0F79}" type="datetime1">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C4F180-C871-496A-A3B5-31EA6BF11CB5}" type="datetime1">
              <a:rPr lang="en-US" smtClean="0"/>
              <a:t>4/8/21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B3465-08AA-442B-AA0B-3ABBFC9B8145}" type="datetime1">
              <a:rPr lang="en-US" smtClean="0"/>
              <a:t>4/8/21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D9605-1A11-4361-BC8A-1FFF6A037CDE}" type="datetime1">
              <a:rPr lang="en-US" smtClean="0"/>
              <a:t>4/8/21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802F4-D646-417A-85B1-3654A4A96D29}" type="datetime1">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A5602-459F-490D-8AC2-DCFB9193A247}" type="datetime1">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82990-FABE-4813-A313-C4CB999C11DB}" type="datetime1">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6.jpe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jpeg"/><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9.sv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3.sv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6.jpeg"/><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 Id="rId1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slide" Target="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hotpads.com/monroe-county-in/for-rent-by-owner?border=false&amp;isListedByOwner=true&amp;lat=39.1631&amp;lon=-86.5470&amp;orderBy=experimentScore&amp;z=12" TargetMode="External"/><Relationship Id="rId4" Type="http://schemas.openxmlformats.org/officeDocument/2006/relationships/image" Target="../media/image8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jpeg"/><Relationship Id="rId7" Type="http://schemas.openxmlformats.org/officeDocument/2006/relationships/slide" Target="slide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slide" Target="slide16.xml"/><Relationship Id="rId9" Type="http://schemas.openxmlformats.org/officeDocument/2006/relationships/image" Target="../media/image92.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jpeg"/><Relationship Id="rId7" Type="http://schemas.openxmlformats.org/officeDocument/2006/relationships/image" Target="../media/image27.sv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6.jpe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ty Justice &amp; Mediation Center | Bloomington, IN">
            <a:extLst>
              <a:ext uri="{FF2B5EF4-FFF2-40B4-BE49-F238E27FC236}">
                <a16:creationId xmlns:a16="http://schemas.microsoft.com/office/drawing/2014/main" id="{6CA3EDE2-A0EB-4E01-8690-6BC76C75B4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064" b="13140"/>
          <a:stretch/>
        </p:blipFill>
        <p:spPr bwMode="auto">
          <a:xfrm>
            <a:off x="0" y="-1"/>
            <a:ext cx="12192000" cy="61078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B99C99B-90C1-4E3B-AE08-C2C40C108EF7}"/>
              </a:ext>
            </a:extLst>
          </p:cNvPr>
          <p:cNvSpPr/>
          <p:nvPr/>
        </p:nvSpPr>
        <p:spPr>
          <a:xfrm>
            <a:off x="-5919" y="2984"/>
            <a:ext cx="12192000" cy="6858001"/>
          </a:xfrm>
          <a:prstGeom prst="rect">
            <a:avLst/>
          </a:prstGeom>
          <a:gradFill flip="none" rotWithShape="1">
            <a:gsLst>
              <a:gs pos="23000">
                <a:schemeClr val="bg1">
                  <a:lumMod val="85000"/>
                </a:schemeClr>
              </a:gs>
              <a:gs pos="39000">
                <a:schemeClr val="bg1">
                  <a:lumMod val="85000"/>
                  <a:alpha val="70000"/>
                </a:schemeClr>
              </a:gs>
              <a:gs pos="63000">
                <a:schemeClr val="bg1">
                  <a:lumMod val="85000"/>
                  <a:alpha val="0"/>
                </a:schemeClr>
              </a:gs>
              <a:gs pos="54000">
                <a:schemeClr val="bg1">
                  <a:lumMod val="85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9D9C565-2C12-467F-B1A0-99F93F2C7285}"/>
              </a:ext>
            </a:extLst>
          </p:cNvPr>
          <p:cNvGrpSpPr/>
          <p:nvPr/>
        </p:nvGrpSpPr>
        <p:grpSpPr>
          <a:xfrm>
            <a:off x="6818050" y="5104664"/>
            <a:ext cx="1509204" cy="1694175"/>
            <a:chOff x="6806213" y="4856081"/>
            <a:chExt cx="1509204" cy="1694175"/>
          </a:xfrm>
        </p:grpSpPr>
        <p:sp>
          <p:nvSpPr>
            <p:cNvPr id="12" name="Oval 11">
              <a:extLst>
                <a:ext uri="{FF2B5EF4-FFF2-40B4-BE49-F238E27FC236}">
                  <a16:creationId xmlns:a16="http://schemas.microsoft.com/office/drawing/2014/main" id="{07E4135F-C483-41F1-AFEB-E2E6C0B9B707}"/>
                </a:ext>
              </a:extLst>
            </p:cNvPr>
            <p:cNvSpPr/>
            <p:nvPr/>
          </p:nvSpPr>
          <p:spPr>
            <a:xfrm>
              <a:off x="6850602"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A94A02-A91B-4E87-9A8E-D57ACF0051AE}"/>
                </a:ext>
              </a:extLst>
            </p:cNvPr>
            <p:cNvSpPr txBox="1"/>
            <p:nvPr/>
          </p:nvSpPr>
          <p:spPr>
            <a:xfrm>
              <a:off x="6806213" y="6242479"/>
              <a:ext cx="1509204"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Robbie Levine</a:t>
              </a:r>
            </a:p>
          </p:txBody>
        </p:sp>
      </p:grpSp>
      <p:sp>
        <p:nvSpPr>
          <p:cNvPr id="2" name="Title 1">
            <a:extLst>
              <a:ext uri="{FF2B5EF4-FFF2-40B4-BE49-F238E27FC236}">
                <a16:creationId xmlns:a16="http://schemas.microsoft.com/office/drawing/2014/main" id="{7C2ED08B-0652-4E1E-917B-9E4AAF0EF292}"/>
              </a:ext>
            </a:extLst>
          </p:cNvPr>
          <p:cNvSpPr>
            <a:spLocks noGrp="1"/>
          </p:cNvSpPr>
          <p:nvPr>
            <p:ph type="ctrTitle"/>
          </p:nvPr>
        </p:nvSpPr>
        <p:spPr>
          <a:xfrm>
            <a:off x="1524000" y="2329736"/>
            <a:ext cx="9144000" cy="2387600"/>
          </a:xfrm>
        </p:spPr>
        <p:txBody>
          <a:bodyPr>
            <a:normAutofit/>
          </a:bodyPr>
          <a:lstStyle/>
          <a:p>
            <a:r>
              <a:rPr lang="en-US" sz="5400">
                <a:latin typeface="Century Gothic" panose="020B0502020202020204" pitchFamily="34" charset="0"/>
                <a:ea typeface="Malgun Gothic" panose="020B0503020000020004" pitchFamily="34" charset="-127"/>
              </a:rPr>
              <a:t>Inspiring CJAM’s Tomorrow</a:t>
            </a:r>
          </a:p>
        </p:txBody>
      </p:sp>
      <p:sp>
        <p:nvSpPr>
          <p:cNvPr id="3" name="Subtitle 2">
            <a:extLst>
              <a:ext uri="{FF2B5EF4-FFF2-40B4-BE49-F238E27FC236}">
                <a16:creationId xmlns:a16="http://schemas.microsoft.com/office/drawing/2014/main" id="{42576B70-C524-4516-9B1B-2B35A47EDEBE}"/>
              </a:ext>
            </a:extLst>
          </p:cNvPr>
          <p:cNvSpPr>
            <a:spLocks noGrp="1"/>
          </p:cNvSpPr>
          <p:nvPr>
            <p:ph type="subTitle" idx="1"/>
          </p:nvPr>
        </p:nvSpPr>
        <p:spPr>
          <a:xfrm>
            <a:off x="150919" y="4640745"/>
            <a:ext cx="11842812" cy="1655762"/>
          </a:xfrm>
        </p:spPr>
        <p:txBody>
          <a:bodyPr vert="horz" lIns="91440" tIns="45720" rIns="91440" bIns="45720" rtlCol="0" anchor="t">
            <a:normAutofit/>
          </a:bodyPr>
          <a:lstStyle/>
          <a:p>
            <a:r>
              <a:rPr lang="en-US" sz="2000">
                <a:latin typeface="Century Gothic" panose="020B0502020202020204" pitchFamily="34" charset="0"/>
                <a:ea typeface="Malgun Gothic" panose="020B0503020000020004" pitchFamily="34" charset="-127"/>
              </a:rPr>
              <a:t>Team Inspire Solutions presenting to Community Justice &amp; Mediation (CJAM) on April 9</a:t>
            </a:r>
            <a:r>
              <a:rPr lang="en-US" sz="2000" baseline="30000">
                <a:latin typeface="Century Gothic" panose="020B0502020202020204" pitchFamily="34" charset="0"/>
                <a:ea typeface="Malgun Gothic" panose="020B0503020000020004" pitchFamily="34" charset="-127"/>
              </a:rPr>
              <a:t>th</a:t>
            </a:r>
            <a:r>
              <a:rPr lang="en-US" sz="2000">
                <a:latin typeface="Century Gothic" panose="020B0502020202020204" pitchFamily="34" charset="0"/>
                <a:ea typeface="Malgun Gothic" panose="020B0503020000020004" pitchFamily="34" charset="-127"/>
              </a:rPr>
              <a:t>, 2021</a:t>
            </a:r>
          </a:p>
        </p:txBody>
      </p:sp>
      <p:pic>
        <p:nvPicPr>
          <p:cNvPr id="6" name="Picture 5" descr="A picture containing text, indoor&#10;&#10;Description automatically generated">
            <a:extLst>
              <a:ext uri="{FF2B5EF4-FFF2-40B4-BE49-F238E27FC236}">
                <a16:creationId xmlns:a16="http://schemas.microsoft.com/office/drawing/2014/main" id="{C2AB3D24-B02C-46E0-B808-FC5CC134078B}"/>
              </a:ext>
            </a:extLst>
          </p:cNvPr>
          <p:cNvPicPr>
            <a:picLocks noChangeAspect="1"/>
          </p:cNvPicPr>
          <p:nvPr/>
        </p:nvPicPr>
        <p:blipFill rotWithShape="1">
          <a:blip r:embed="rId4">
            <a:extLst>
              <a:ext uri="{28A0092B-C50C-407E-A947-70E740481C1C}">
                <a14:useLocalDpi xmlns:a14="http://schemas.microsoft.com/office/drawing/2010/main" val="0"/>
              </a:ext>
            </a:extLst>
          </a:blip>
          <a:srcRect l="40811"/>
          <a:stretch/>
        </p:blipFill>
        <p:spPr>
          <a:xfrm rot="16200000">
            <a:off x="6861192" y="5085652"/>
            <a:ext cx="1418251" cy="1478373"/>
          </a:xfrm>
          <a:prstGeom prst="ellipse">
            <a:avLst/>
          </a:prstGeom>
          <a:ln w="63500" cap="rnd">
            <a:noFill/>
          </a:ln>
          <a:effectLst/>
          <a:scene3d>
            <a:camera prst="orthographicFront"/>
            <a:lightRig rig="threePt" dir="t"/>
          </a:scene3d>
          <a:sp3d prstMaterial="matte">
            <a:contourClr>
              <a:schemeClr val="bg1"/>
            </a:contourClr>
          </a:sp3d>
        </p:spPr>
      </p:pic>
      <p:grpSp>
        <p:nvGrpSpPr>
          <p:cNvPr id="19" name="Group 18">
            <a:extLst>
              <a:ext uri="{FF2B5EF4-FFF2-40B4-BE49-F238E27FC236}">
                <a16:creationId xmlns:a16="http://schemas.microsoft.com/office/drawing/2014/main" id="{BFE25CB8-0836-4AD8-9275-65BC7264399C}"/>
              </a:ext>
            </a:extLst>
          </p:cNvPr>
          <p:cNvGrpSpPr/>
          <p:nvPr/>
        </p:nvGrpSpPr>
        <p:grpSpPr>
          <a:xfrm>
            <a:off x="355104" y="5104664"/>
            <a:ext cx="1970843" cy="1694175"/>
            <a:chOff x="355104" y="4856081"/>
            <a:chExt cx="1970843" cy="1694175"/>
          </a:xfrm>
        </p:grpSpPr>
        <p:sp>
          <p:nvSpPr>
            <p:cNvPr id="9" name="Oval 8">
              <a:extLst>
                <a:ext uri="{FF2B5EF4-FFF2-40B4-BE49-F238E27FC236}">
                  <a16:creationId xmlns:a16="http://schemas.microsoft.com/office/drawing/2014/main" id="{3EED7107-DC03-4582-972D-7AD19F55D402}"/>
                </a:ext>
              </a:extLst>
            </p:cNvPr>
            <p:cNvSpPr/>
            <p:nvPr/>
          </p:nvSpPr>
          <p:spPr>
            <a:xfrm>
              <a:off x="630312"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2DE60B6-F02B-45F6-A0F8-DE4EC138F44D}"/>
                </a:ext>
              </a:extLst>
            </p:cNvPr>
            <p:cNvSpPr txBox="1"/>
            <p:nvPr/>
          </p:nvSpPr>
          <p:spPr>
            <a:xfrm>
              <a:off x="355104" y="6242479"/>
              <a:ext cx="1970843"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Davis </a:t>
              </a:r>
              <a:r>
                <a:rPr lang="en-US" sz="1400" err="1">
                  <a:latin typeface="Century Gothic" panose="020B0502020202020204" pitchFamily="34" charset="0"/>
                  <a:ea typeface="Malgun Gothic" panose="020B0503020000020004" pitchFamily="34" charset="-127"/>
                </a:rPr>
                <a:t>Aufdembrink</a:t>
              </a:r>
              <a:endParaRPr lang="en-US" sz="1400">
                <a:latin typeface="Century Gothic" panose="020B0502020202020204" pitchFamily="34" charset="0"/>
                <a:ea typeface="Malgun Gothic" panose="020B0503020000020004" pitchFamily="34" charset="-127"/>
              </a:endParaRPr>
            </a:p>
          </p:txBody>
        </p:sp>
      </p:grpSp>
      <p:grpSp>
        <p:nvGrpSpPr>
          <p:cNvPr id="20" name="Group 19">
            <a:extLst>
              <a:ext uri="{FF2B5EF4-FFF2-40B4-BE49-F238E27FC236}">
                <a16:creationId xmlns:a16="http://schemas.microsoft.com/office/drawing/2014/main" id="{CAC0E36B-D1C5-43DB-93C9-38FFBD7D2CEA}"/>
              </a:ext>
            </a:extLst>
          </p:cNvPr>
          <p:cNvGrpSpPr/>
          <p:nvPr/>
        </p:nvGrpSpPr>
        <p:grpSpPr>
          <a:xfrm>
            <a:off x="3861785" y="5104664"/>
            <a:ext cx="1420427" cy="1694175"/>
            <a:chOff x="3712345" y="4856081"/>
            <a:chExt cx="1420427" cy="1694175"/>
          </a:xfrm>
        </p:grpSpPr>
        <p:sp>
          <p:nvSpPr>
            <p:cNvPr id="11" name="Oval 10">
              <a:extLst>
                <a:ext uri="{FF2B5EF4-FFF2-40B4-BE49-F238E27FC236}">
                  <a16:creationId xmlns:a16="http://schemas.microsoft.com/office/drawing/2014/main" id="{49607A1C-B8C6-43EE-922A-1C08082EBCDE}"/>
                </a:ext>
              </a:extLst>
            </p:cNvPr>
            <p:cNvSpPr/>
            <p:nvPr/>
          </p:nvSpPr>
          <p:spPr>
            <a:xfrm>
              <a:off x="3712345"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68A3A0-081D-4C9A-9F0E-BF42E62CA5CD}"/>
                </a:ext>
              </a:extLst>
            </p:cNvPr>
            <p:cNvSpPr txBox="1"/>
            <p:nvPr/>
          </p:nvSpPr>
          <p:spPr>
            <a:xfrm>
              <a:off x="3849949" y="6242479"/>
              <a:ext cx="1145219"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Sika Kodzi</a:t>
              </a:r>
            </a:p>
          </p:txBody>
        </p:sp>
      </p:grpSp>
      <p:grpSp>
        <p:nvGrpSpPr>
          <p:cNvPr id="14" name="Group 13">
            <a:extLst>
              <a:ext uri="{FF2B5EF4-FFF2-40B4-BE49-F238E27FC236}">
                <a16:creationId xmlns:a16="http://schemas.microsoft.com/office/drawing/2014/main" id="{DEF3BAFF-BC76-4316-98FD-F45EF0C18D33}"/>
              </a:ext>
            </a:extLst>
          </p:cNvPr>
          <p:cNvGrpSpPr/>
          <p:nvPr/>
        </p:nvGrpSpPr>
        <p:grpSpPr>
          <a:xfrm>
            <a:off x="9863091" y="5104664"/>
            <a:ext cx="1802167" cy="1694175"/>
            <a:chOff x="9765437" y="4856081"/>
            <a:chExt cx="1802167" cy="1694175"/>
          </a:xfrm>
        </p:grpSpPr>
        <p:sp>
          <p:nvSpPr>
            <p:cNvPr id="13" name="Oval 12">
              <a:extLst>
                <a:ext uri="{FF2B5EF4-FFF2-40B4-BE49-F238E27FC236}">
                  <a16:creationId xmlns:a16="http://schemas.microsoft.com/office/drawing/2014/main" id="{070FBA84-458E-4C5D-A260-99C2A8C49BAD}"/>
                </a:ext>
              </a:extLst>
            </p:cNvPr>
            <p:cNvSpPr/>
            <p:nvPr/>
          </p:nvSpPr>
          <p:spPr>
            <a:xfrm>
              <a:off x="9956307"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3E8C1F-20BE-45B8-947C-BFAB7C840704}"/>
                </a:ext>
              </a:extLst>
            </p:cNvPr>
            <p:cNvSpPr txBox="1"/>
            <p:nvPr/>
          </p:nvSpPr>
          <p:spPr>
            <a:xfrm>
              <a:off x="9765437" y="6242479"/>
              <a:ext cx="1802167"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Lorraine </a:t>
              </a:r>
              <a:r>
                <a:rPr lang="en-US" sz="1400" err="1">
                  <a:latin typeface="Century Gothic" panose="020B0502020202020204" pitchFamily="34" charset="0"/>
                  <a:ea typeface="Malgun Gothic" panose="020B0503020000020004" pitchFamily="34" charset="-127"/>
                </a:rPr>
                <a:t>Michira</a:t>
              </a:r>
              <a:endParaRPr lang="en-US" sz="1400">
                <a:latin typeface="Century Gothic" panose="020B0502020202020204" pitchFamily="34" charset="0"/>
                <a:ea typeface="Malgun Gothic" panose="020B0503020000020004" pitchFamily="34" charset="-127"/>
              </a:endParaRPr>
            </a:p>
          </p:txBody>
        </p:sp>
      </p:grpSp>
      <p:pic>
        <p:nvPicPr>
          <p:cNvPr id="21" name="Picture 20">
            <a:extLst>
              <a:ext uri="{FF2B5EF4-FFF2-40B4-BE49-F238E27FC236}">
                <a16:creationId xmlns:a16="http://schemas.microsoft.com/office/drawing/2014/main" id="{02B66F0C-2724-4AD4-B25B-218573F2D1E2}"/>
              </a:ext>
            </a:extLst>
          </p:cNvPr>
          <p:cNvPicPr>
            <a:picLocks noChangeAspect="1"/>
          </p:cNvPicPr>
          <p:nvPr/>
        </p:nvPicPr>
        <p:blipFill rotWithShape="1">
          <a:blip r:embed="rId5">
            <a:extLst>
              <a:ext uri="{28A0092B-C50C-407E-A947-70E740481C1C}">
                <a14:useLocalDpi xmlns:a14="http://schemas.microsoft.com/office/drawing/2010/main" val="0"/>
              </a:ext>
            </a:extLst>
          </a:blip>
          <a:srcRect l="-1364" t="2248" r="1364" b="31004"/>
          <a:stretch/>
        </p:blipFill>
        <p:spPr>
          <a:xfrm>
            <a:off x="3844031" y="5094235"/>
            <a:ext cx="1444841" cy="1420427"/>
          </a:xfrm>
          <a:prstGeom prst="ellipse">
            <a:avLst/>
          </a:prstGeom>
        </p:spPr>
      </p:pic>
      <p:pic>
        <p:nvPicPr>
          <p:cNvPr id="22" name="Picture 21" descr="A picture containing person, clothing, smiling, posing&#10;&#10;Description automatically generated">
            <a:extLst>
              <a:ext uri="{FF2B5EF4-FFF2-40B4-BE49-F238E27FC236}">
                <a16:creationId xmlns:a16="http://schemas.microsoft.com/office/drawing/2014/main" id="{781A9DEE-33EB-4374-8B55-775D8E8C1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6022" y="5099959"/>
            <a:ext cx="1423928" cy="1434006"/>
          </a:xfrm>
          <a:prstGeom prst="flowChartConnector">
            <a:avLst/>
          </a:prstGeom>
        </p:spPr>
      </p:pic>
      <p:pic>
        <p:nvPicPr>
          <p:cNvPr id="8" name="Picture 7" descr="A person in a suit&#10;&#10;Description automatically generated with low confidence">
            <a:extLst>
              <a:ext uri="{FF2B5EF4-FFF2-40B4-BE49-F238E27FC236}">
                <a16:creationId xmlns:a16="http://schemas.microsoft.com/office/drawing/2014/main" id="{AC996157-2005-49C1-9FEF-F1C9D8EEFED6}"/>
              </a:ext>
            </a:extLst>
          </p:cNvPr>
          <p:cNvPicPr>
            <a:picLocks noChangeAspect="1"/>
          </p:cNvPicPr>
          <p:nvPr/>
        </p:nvPicPr>
        <p:blipFill rotWithShape="1">
          <a:blip r:embed="rId7">
            <a:extLst>
              <a:ext uri="{28A0092B-C50C-407E-A947-70E740481C1C}">
                <a14:useLocalDpi xmlns:a14="http://schemas.microsoft.com/office/drawing/2010/main" val="0"/>
              </a:ext>
            </a:extLst>
          </a:blip>
          <a:srcRect l="1" r="-20" b="26310"/>
          <a:stretch/>
        </p:blipFill>
        <p:spPr>
          <a:xfrm>
            <a:off x="594431" y="5104660"/>
            <a:ext cx="1496259" cy="1402672"/>
          </a:xfrm>
          <a:prstGeom prst="flowChartConnector">
            <a:avLst/>
          </a:prstGeom>
        </p:spPr>
      </p:pic>
    </p:spTree>
    <p:extLst>
      <p:ext uri="{BB962C8B-B14F-4D97-AF65-F5344CB8AC3E}">
        <p14:creationId xmlns:p14="http://schemas.microsoft.com/office/powerpoint/2010/main" val="246866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oomington,IN Mayor John Hamilton">
            <a:extLst>
              <a:ext uri="{FF2B5EF4-FFF2-40B4-BE49-F238E27FC236}">
                <a16:creationId xmlns:a16="http://schemas.microsoft.com/office/drawing/2014/main" id="{7BD5B2CA-3E3C-4C96-BA68-322E226E91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0BE5E7-A112-4C26-9123-A75D3289AEBF}"/>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9</a:t>
            </a:r>
          </a:p>
        </p:txBody>
      </p:sp>
      <p:grpSp>
        <p:nvGrpSpPr>
          <p:cNvPr id="7" name="Group 6">
            <a:extLst>
              <a:ext uri="{FF2B5EF4-FFF2-40B4-BE49-F238E27FC236}">
                <a16:creationId xmlns:a16="http://schemas.microsoft.com/office/drawing/2014/main" id="{44B0DE89-F3C1-4688-A833-97A01289B56D}"/>
              </a:ext>
            </a:extLst>
          </p:cNvPr>
          <p:cNvGrpSpPr/>
          <p:nvPr/>
        </p:nvGrpSpPr>
        <p:grpSpPr>
          <a:xfrm>
            <a:off x="2732" y="509"/>
            <a:ext cx="12129150" cy="1046404"/>
            <a:chOff x="2732" y="509"/>
            <a:chExt cx="12756112" cy="1046404"/>
          </a:xfrm>
        </p:grpSpPr>
        <p:sp>
          <p:nvSpPr>
            <p:cNvPr id="8" name="Rectangle 7">
              <a:extLst>
                <a:ext uri="{FF2B5EF4-FFF2-40B4-BE49-F238E27FC236}">
                  <a16:creationId xmlns:a16="http://schemas.microsoft.com/office/drawing/2014/main" id="{D1B0CD34-B489-4A1B-BC85-24F40405DFAA}"/>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3BDC4-36C7-4790-A5A1-1D01301D446F}"/>
                </a:ext>
              </a:extLst>
            </p:cNvPr>
            <p:cNvSpPr txBox="1"/>
            <p:nvPr/>
          </p:nvSpPr>
          <p:spPr>
            <a:xfrm>
              <a:off x="969966" y="112601"/>
              <a:ext cx="11788878"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The Diversity, Equity, and Inclusion Committee will audit all of CJAM’s practices and introduce initiatives to attract more diverse volunteers. </a:t>
              </a:r>
            </a:p>
          </p:txBody>
        </p:sp>
      </p:grpSp>
      <p:sp>
        <p:nvSpPr>
          <p:cNvPr id="12" name="Rectangle 7">
            <a:extLst>
              <a:ext uri="{FF2B5EF4-FFF2-40B4-BE49-F238E27FC236}">
                <a16:creationId xmlns:a16="http://schemas.microsoft.com/office/drawing/2014/main" id="{0FC18016-F86E-4C61-AB94-FE768D3CC439}"/>
              </a:ext>
            </a:extLst>
          </p:cNvPr>
          <p:cNvSpPr/>
          <p:nvPr/>
        </p:nvSpPr>
        <p:spPr>
          <a:xfrm>
            <a:off x="757249" y="6230867"/>
            <a:ext cx="872526" cy="400112"/>
          </a:xfrm>
          <a:prstGeom prst="rect">
            <a:avLst/>
          </a:prstGeom>
          <a:solidFill>
            <a:srgbClr val="E6E6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entury Gothic" panose="020B0502020202020204" pitchFamily="34" charset="0"/>
              </a:rPr>
              <a:t>Marketing </a:t>
            </a:r>
          </a:p>
        </p:txBody>
      </p:sp>
      <p:sp>
        <p:nvSpPr>
          <p:cNvPr id="11" name="Rectangle 6">
            <a:extLst>
              <a:ext uri="{FF2B5EF4-FFF2-40B4-BE49-F238E27FC236}">
                <a16:creationId xmlns:a16="http://schemas.microsoft.com/office/drawing/2014/main" id="{44806BFC-2015-432F-9B42-ABCFE08A75B9}"/>
              </a:ext>
            </a:extLst>
          </p:cNvPr>
          <p:cNvSpPr/>
          <p:nvPr/>
        </p:nvSpPr>
        <p:spPr>
          <a:xfrm>
            <a:off x="143780" y="6071151"/>
            <a:ext cx="849771" cy="418855"/>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panose="020B0502020202020204" pitchFamily="34" charset="0"/>
              </a:rPr>
              <a:t>Rent</a:t>
            </a:r>
          </a:p>
        </p:txBody>
      </p:sp>
      <p:sp>
        <p:nvSpPr>
          <p:cNvPr id="10" name="Rectangle 9">
            <a:extLst>
              <a:ext uri="{FF2B5EF4-FFF2-40B4-BE49-F238E27FC236}">
                <a16:creationId xmlns:a16="http://schemas.microsoft.com/office/drawing/2014/main" id="{B27E8E42-10ED-4A4A-84FD-6F4E4D7A28ED}"/>
              </a:ext>
            </a:extLst>
          </p:cNvPr>
          <p:cNvSpPr/>
          <p:nvPr/>
        </p:nvSpPr>
        <p:spPr>
          <a:xfrm>
            <a:off x="1370718" y="6395596"/>
            <a:ext cx="872526" cy="372292"/>
          </a:xfrm>
          <a:prstGeom prst="rect">
            <a:avLst/>
          </a:prstGeom>
          <a:solidFill>
            <a:srgbClr val="C29252"/>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entury Gothic" panose="020B0502020202020204" pitchFamily="34" charset="0"/>
              </a:rPr>
              <a:t>Diversity</a:t>
            </a:r>
          </a:p>
        </p:txBody>
      </p:sp>
      <p:grpSp>
        <p:nvGrpSpPr>
          <p:cNvPr id="13" name="Group 12">
            <a:extLst>
              <a:ext uri="{FF2B5EF4-FFF2-40B4-BE49-F238E27FC236}">
                <a16:creationId xmlns:a16="http://schemas.microsoft.com/office/drawing/2014/main" id="{929A6016-8FAB-4045-85E4-D981FD243EFE}"/>
              </a:ext>
            </a:extLst>
          </p:cNvPr>
          <p:cNvGrpSpPr/>
          <p:nvPr/>
        </p:nvGrpSpPr>
        <p:grpSpPr>
          <a:xfrm>
            <a:off x="8352514" y="1174779"/>
            <a:ext cx="3469320" cy="5056088"/>
            <a:chOff x="7544535" y="1245380"/>
            <a:chExt cx="4004050" cy="5286063"/>
          </a:xfrm>
        </p:grpSpPr>
        <p:grpSp>
          <p:nvGrpSpPr>
            <p:cNvPr id="14" name="Group 13">
              <a:extLst>
                <a:ext uri="{FF2B5EF4-FFF2-40B4-BE49-F238E27FC236}">
                  <a16:creationId xmlns:a16="http://schemas.microsoft.com/office/drawing/2014/main" id="{C2F6FC64-C9B6-4D43-8034-738137113D34}"/>
                </a:ext>
              </a:extLst>
            </p:cNvPr>
            <p:cNvGrpSpPr/>
            <p:nvPr/>
          </p:nvGrpSpPr>
          <p:grpSpPr>
            <a:xfrm>
              <a:off x="7544535" y="1245380"/>
              <a:ext cx="4004050" cy="5286063"/>
              <a:chOff x="8015113" y="1264366"/>
              <a:chExt cx="4004050" cy="5286063"/>
            </a:xfrm>
          </p:grpSpPr>
          <p:sp>
            <p:nvSpPr>
              <p:cNvPr id="19" name="Rectangle 18">
                <a:extLst>
                  <a:ext uri="{FF2B5EF4-FFF2-40B4-BE49-F238E27FC236}">
                    <a16:creationId xmlns:a16="http://schemas.microsoft.com/office/drawing/2014/main" id="{9E53DDD2-17C5-4687-842B-0A0EC584C8D1}"/>
                  </a:ext>
                </a:extLst>
              </p:cNvPr>
              <p:cNvSpPr/>
              <p:nvPr/>
            </p:nvSpPr>
            <p:spPr>
              <a:xfrm>
                <a:off x="8015113" y="1576073"/>
                <a:ext cx="4004050" cy="49743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CA4103B5-7397-44F9-81F9-1B63ADD7BC91}"/>
                  </a:ext>
                </a:extLst>
              </p:cNvPr>
              <p:cNvSpPr/>
              <p:nvPr/>
            </p:nvSpPr>
            <p:spPr>
              <a:xfrm>
                <a:off x="8868068" y="1264366"/>
                <a:ext cx="2298144" cy="760884"/>
              </a:xfrm>
              <a:prstGeom prst="rect">
                <a:avLst/>
              </a:prstGeom>
              <a:solidFill>
                <a:schemeClr val="bg1"/>
              </a:solidFill>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1800" b="1">
                    <a:latin typeface="Century Gothic" panose="020B0502020202020204" pitchFamily="34" charset="0"/>
                    <a:ea typeface="Malgun Gothic" panose="020B0503020000020004" pitchFamily="34" charset="-127"/>
                  </a:rPr>
                  <a:t>DEI Committee Composition</a:t>
                </a:r>
              </a:p>
            </p:txBody>
          </p:sp>
        </p:grpSp>
        <p:sp>
          <p:nvSpPr>
            <p:cNvPr id="15" name="TextBox 14">
              <a:extLst>
                <a:ext uri="{FF2B5EF4-FFF2-40B4-BE49-F238E27FC236}">
                  <a16:creationId xmlns:a16="http://schemas.microsoft.com/office/drawing/2014/main" id="{14C28D75-CFCF-4BEB-AAC8-15A650CF4A73}"/>
                </a:ext>
              </a:extLst>
            </p:cNvPr>
            <p:cNvSpPr txBox="1"/>
            <p:nvPr/>
          </p:nvSpPr>
          <p:spPr>
            <a:xfrm>
              <a:off x="8493440" y="2274211"/>
              <a:ext cx="2758365" cy="398558"/>
            </a:xfrm>
            <a:prstGeom prst="rect">
              <a:avLst/>
            </a:prstGeom>
            <a:noFill/>
          </p:spPr>
          <p:txBody>
            <a:bodyPr wrap="square" rtlCol="0">
              <a:spAutoFit/>
            </a:bodyPr>
            <a:lstStyle/>
            <a:p>
              <a:r>
                <a:rPr lang="en-US" sz="1600">
                  <a:latin typeface="Century Gothic" panose="020B0502020202020204" pitchFamily="34" charset="0"/>
                  <a:ea typeface="Malgun Gothic" panose="020B0503020000020004" pitchFamily="34" charset="-127"/>
                </a:rPr>
                <a:t>Student  </a:t>
              </a:r>
              <a:endParaRPr lang="en-US" sz="1600">
                <a:solidFill>
                  <a:schemeClr val="tx1"/>
                </a:solidFill>
                <a:latin typeface="Century Gothic" panose="020B0502020202020204" pitchFamily="34" charset="0"/>
                <a:ea typeface="Malgun Gothic" panose="020B0503020000020004" pitchFamily="34" charset="-127"/>
              </a:endParaRPr>
            </a:p>
          </p:txBody>
        </p:sp>
      </p:grpSp>
      <p:sp>
        <p:nvSpPr>
          <p:cNvPr id="21" name="TextBox 20">
            <a:extLst>
              <a:ext uri="{FF2B5EF4-FFF2-40B4-BE49-F238E27FC236}">
                <a16:creationId xmlns:a16="http://schemas.microsoft.com/office/drawing/2014/main" id="{E18A5C09-89FB-44A3-8914-60F480BB77BD}"/>
              </a:ext>
            </a:extLst>
          </p:cNvPr>
          <p:cNvSpPr txBox="1"/>
          <p:nvPr/>
        </p:nvSpPr>
        <p:spPr>
          <a:xfrm>
            <a:off x="9178687" y="2568179"/>
            <a:ext cx="2389993" cy="584775"/>
          </a:xfrm>
          <a:prstGeom prst="rect">
            <a:avLst/>
          </a:prstGeom>
          <a:noFill/>
        </p:spPr>
        <p:txBody>
          <a:bodyPr wrap="square" rtlCol="0">
            <a:spAutoFit/>
          </a:bodyPr>
          <a:lstStyle/>
          <a:p>
            <a:r>
              <a:rPr lang="en-US" sz="1600">
                <a:latin typeface="Century Gothic" panose="020B0502020202020204" pitchFamily="34" charset="0"/>
                <a:ea typeface="Malgun Gothic" panose="020B0503020000020004" pitchFamily="34" charset="-127"/>
              </a:rPr>
              <a:t>Professor or University Staff  </a:t>
            </a:r>
            <a:endParaRPr lang="en-US" sz="1600">
              <a:solidFill>
                <a:schemeClr val="tx1"/>
              </a:solidFill>
              <a:latin typeface="Century Gothic" panose="020B0502020202020204" pitchFamily="34" charset="0"/>
              <a:ea typeface="Malgun Gothic" panose="020B0503020000020004" pitchFamily="34" charset="-127"/>
            </a:endParaRPr>
          </a:p>
        </p:txBody>
      </p:sp>
      <p:sp>
        <p:nvSpPr>
          <p:cNvPr id="22" name="TextBox 21">
            <a:extLst>
              <a:ext uri="{FF2B5EF4-FFF2-40B4-BE49-F238E27FC236}">
                <a16:creationId xmlns:a16="http://schemas.microsoft.com/office/drawing/2014/main" id="{6D1AB36C-371A-479F-B5A0-363342D9D393}"/>
              </a:ext>
            </a:extLst>
          </p:cNvPr>
          <p:cNvSpPr txBox="1"/>
          <p:nvPr/>
        </p:nvSpPr>
        <p:spPr>
          <a:xfrm>
            <a:off x="9178687" y="3408355"/>
            <a:ext cx="2389993" cy="584775"/>
          </a:xfrm>
          <a:prstGeom prst="rect">
            <a:avLst/>
          </a:prstGeom>
          <a:noFill/>
        </p:spPr>
        <p:txBody>
          <a:bodyPr wrap="square" rtlCol="0">
            <a:spAutoFit/>
          </a:bodyPr>
          <a:lstStyle/>
          <a:p>
            <a:r>
              <a:rPr lang="en-US" sz="1600">
                <a:solidFill>
                  <a:schemeClr val="tx1"/>
                </a:solidFill>
                <a:latin typeface="Century Gothic" panose="020B0502020202020204" pitchFamily="34" charset="0"/>
                <a:ea typeface="Malgun Gothic" panose="020B0503020000020004" pitchFamily="34" charset="-127"/>
              </a:rPr>
              <a:t>Corporate Professional or L</a:t>
            </a:r>
            <a:r>
              <a:rPr lang="en-US" sz="1600">
                <a:latin typeface="Century Gothic" panose="020B0502020202020204" pitchFamily="34" charset="0"/>
                <a:ea typeface="Malgun Gothic" panose="020B0503020000020004" pitchFamily="34" charset="-127"/>
              </a:rPr>
              <a:t>awyer</a:t>
            </a:r>
          </a:p>
        </p:txBody>
      </p:sp>
      <p:sp>
        <p:nvSpPr>
          <p:cNvPr id="23" name="TextBox 22">
            <a:extLst>
              <a:ext uri="{FF2B5EF4-FFF2-40B4-BE49-F238E27FC236}">
                <a16:creationId xmlns:a16="http://schemas.microsoft.com/office/drawing/2014/main" id="{D606C6A7-D51A-40DA-A82A-042B6DEF4256}"/>
              </a:ext>
            </a:extLst>
          </p:cNvPr>
          <p:cNvSpPr txBox="1"/>
          <p:nvPr/>
        </p:nvSpPr>
        <p:spPr>
          <a:xfrm>
            <a:off x="9142491" y="4349374"/>
            <a:ext cx="2389993" cy="338554"/>
          </a:xfrm>
          <a:prstGeom prst="rect">
            <a:avLst/>
          </a:prstGeom>
          <a:noFill/>
        </p:spPr>
        <p:txBody>
          <a:bodyPr wrap="square" rtlCol="0">
            <a:spAutoFit/>
          </a:bodyPr>
          <a:lstStyle/>
          <a:p>
            <a:r>
              <a:rPr lang="en-US" sz="1600">
                <a:solidFill>
                  <a:schemeClr val="tx1"/>
                </a:solidFill>
                <a:latin typeface="Century Gothic" panose="020B0502020202020204" pitchFamily="34" charset="0"/>
                <a:ea typeface="Malgun Gothic" panose="020B0503020000020004" pitchFamily="34" charset="-127"/>
              </a:rPr>
              <a:t>Landlord</a:t>
            </a:r>
            <a:endParaRPr lang="en-US" sz="1600">
              <a:latin typeface="Century Gothic" panose="020B0502020202020204" pitchFamily="34" charset="0"/>
              <a:ea typeface="Malgun Gothic" panose="020B0503020000020004" pitchFamily="34" charset="-127"/>
            </a:endParaRPr>
          </a:p>
        </p:txBody>
      </p:sp>
      <p:sp>
        <p:nvSpPr>
          <p:cNvPr id="24" name="TextBox 23">
            <a:extLst>
              <a:ext uri="{FF2B5EF4-FFF2-40B4-BE49-F238E27FC236}">
                <a16:creationId xmlns:a16="http://schemas.microsoft.com/office/drawing/2014/main" id="{EC2C991D-D1EA-458A-B1A6-E658E772F0DC}"/>
              </a:ext>
            </a:extLst>
          </p:cNvPr>
          <p:cNvSpPr txBox="1"/>
          <p:nvPr/>
        </p:nvSpPr>
        <p:spPr>
          <a:xfrm>
            <a:off x="9142491" y="4943329"/>
            <a:ext cx="2389993" cy="338554"/>
          </a:xfrm>
          <a:prstGeom prst="rect">
            <a:avLst/>
          </a:prstGeom>
          <a:noFill/>
        </p:spPr>
        <p:txBody>
          <a:bodyPr wrap="square" rtlCol="0">
            <a:spAutoFit/>
          </a:bodyPr>
          <a:lstStyle/>
          <a:p>
            <a:r>
              <a:rPr lang="en-US" sz="1600">
                <a:solidFill>
                  <a:schemeClr val="tx1"/>
                </a:solidFill>
                <a:latin typeface="Century Gothic" panose="020B0502020202020204" pitchFamily="34" charset="0"/>
                <a:ea typeface="Malgun Gothic" panose="020B0503020000020004" pitchFamily="34" charset="-127"/>
              </a:rPr>
              <a:t>Governmental Worker</a:t>
            </a:r>
            <a:endParaRPr lang="en-US" sz="1600">
              <a:latin typeface="Century Gothic" panose="020B0502020202020204" pitchFamily="34" charset="0"/>
              <a:ea typeface="Malgun Gothic" panose="020B0503020000020004" pitchFamily="34" charset="-127"/>
            </a:endParaRPr>
          </a:p>
        </p:txBody>
      </p:sp>
      <p:pic>
        <p:nvPicPr>
          <p:cNvPr id="26" name="Graphic 25" descr="Graduation cap outline">
            <a:extLst>
              <a:ext uri="{FF2B5EF4-FFF2-40B4-BE49-F238E27FC236}">
                <a16:creationId xmlns:a16="http://schemas.microsoft.com/office/drawing/2014/main" id="{ECEAB4C0-09DB-4CD5-B23D-D4A9F0BB2A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3099" y="1906810"/>
            <a:ext cx="659393" cy="659393"/>
          </a:xfrm>
          <a:prstGeom prst="rect">
            <a:avLst/>
          </a:prstGeom>
        </p:spPr>
      </p:pic>
      <p:pic>
        <p:nvPicPr>
          <p:cNvPr id="28" name="Graphic 27" descr="Professor female outline">
            <a:extLst>
              <a:ext uri="{FF2B5EF4-FFF2-40B4-BE49-F238E27FC236}">
                <a16:creationId xmlns:a16="http://schemas.microsoft.com/office/drawing/2014/main" id="{4D62738D-0F2C-4D51-9391-C88F345FEC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16037" y="2651903"/>
            <a:ext cx="570715" cy="570715"/>
          </a:xfrm>
          <a:prstGeom prst="rect">
            <a:avLst/>
          </a:prstGeom>
        </p:spPr>
      </p:pic>
      <p:pic>
        <p:nvPicPr>
          <p:cNvPr id="30" name="Graphic 29" descr="Judge female outline">
            <a:extLst>
              <a:ext uri="{FF2B5EF4-FFF2-40B4-BE49-F238E27FC236}">
                <a16:creationId xmlns:a16="http://schemas.microsoft.com/office/drawing/2014/main" id="{FC010B89-F021-4B91-B0B0-E11804EAB8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83098" y="3382334"/>
            <a:ext cx="659393" cy="659393"/>
          </a:xfrm>
          <a:prstGeom prst="rect">
            <a:avLst/>
          </a:prstGeom>
        </p:spPr>
      </p:pic>
      <p:pic>
        <p:nvPicPr>
          <p:cNvPr id="32" name="Graphic 31" descr="House outline">
            <a:extLst>
              <a:ext uri="{FF2B5EF4-FFF2-40B4-BE49-F238E27FC236}">
                <a16:creationId xmlns:a16="http://schemas.microsoft.com/office/drawing/2014/main" id="{947DDBB7-DBCE-4CD8-A393-7AD1431EA0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91881" y="4152789"/>
            <a:ext cx="594872" cy="594872"/>
          </a:xfrm>
          <a:prstGeom prst="rect">
            <a:avLst/>
          </a:prstGeom>
        </p:spPr>
      </p:pic>
      <p:pic>
        <p:nvPicPr>
          <p:cNvPr id="34" name="Graphic 33" descr="City outline">
            <a:extLst>
              <a:ext uri="{FF2B5EF4-FFF2-40B4-BE49-F238E27FC236}">
                <a16:creationId xmlns:a16="http://schemas.microsoft.com/office/drawing/2014/main" id="{70E7AB0E-A242-41FD-99C5-10BAC26401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96042" y="4857858"/>
            <a:ext cx="586550" cy="586550"/>
          </a:xfrm>
          <a:prstGeom prst="rect">
            <a:avLst/>
          </a:prstGeom>
        </p:spPr>
      </p:pic>
      <p:sp>
        <p:nvSpPr>
          <p:cNvPr id="37" name="Rectangle 36">
            <a:extLst>
              <a:ext uri="{FF2B5EF4-FFF2-40B4-BE49-F238E27FC236}">
                <a16:creationId xmlns:a16="http://schemas.microsoft.com/office/drawing/2014/main" id="{C93F99E9-EA26-43F6-866F-5B9F11D9C6E4}"/>
              </a:ext>
            </a:extLst>
          </p:cNvPr>
          <p:cNvSpPr/>
          <p:nvPr/>
        </p:nvSpPr>
        <p:spPr>
          <a:xfrm>
            <a:off x="161076" y="1397470"/>
            <a:ext cx="7784573" cy="14823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niversal access with solid fill">
            <a:extLst>
              <a:ext uri="{FF2B5EF4-FFF2-40B4-BE49-F238E27FC236}">
                <a16:creationId xmlns:a16="http://schemas.microsoft.com/office/drawing/2014/main" id="{E37E19B2-0232-4752-8E62-F8C736BE90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118" y="54032"/>
            <a:ext cx="914400" cy="914400"/>
          </a:xfrm>
          <a:prstGeom prst="rect">
            <a:avLst/>
          </a:prstGeom>
        </p:spPr>
      </p:pic>
      <p:sp>
        <p:nvSpPr>
          <p:cNvPr id="27" name="Rectangle 26">
            <a:extLst>
              <a:ext uri="{FF2B5EF4-FFF2-40B4-BE49-F238E27FC236}">
                <a16:creationId xmlns:a16="http://schemas.microsoft.com/office/drawing/2014/main" id="{FFA8564C-6335-41F4-8B43-7F93C219CDDD}"/>
              </a:ext>
            </a:extLst>
          </p:cNvPr>
          <p:cNvSpPr/>
          <p:nvPr/>
        </p:nvSpPr>
        <p:spPr>
          <a:xfrm>
            <a:off x="32324" y="1954001"/>
            <a:ext cx="1597451" cy="369332"/>
          </a:xfrm>
          <a:prstGeom prst="rect">
            <a:avLst/>
          </a:prstGeom>
          <a:noFill/>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1800" b="1">
                <a:solidFill>
                  <a:srgbClr val="002060"/>
                </a:solidFill>
                <a:latin typeface="Century Gothic" panose="020B0502020202020204" pitchFamily="34" charset="0"/>
                <a:ea typeface="Malgun Gothic" panose="020B0503020000020004" pitchFamily="34" charset="-127"/>
              </a:rPr>
              <a:t>Purpose:</a:t>
            </a:r>
          </a:p>
        </p:txBody>
      </p:sp>
      <p:sp>
        <p:nvSpPr>
          <p:cNvPr id="2" name="TextBox 4">
            <a:extLst>
              <a:ext uri="{FF2B5EF4-FFF2-40B4-BE49-F238E27FC236}">
                <a16:creationId xmlns:a16="http://schemas.microsoft.com/office/drawing/2014/main" id="{28124544-C6E6-4B2A-BF89-EE8507E20839}"/>
              </a:ext>
            </a:extLst>
          </p:cNvPr>
          <p:cNvSpPr txBox="1"/>
          <p:nvPr/>
        </p:nvSpPr>
        <p:spPr>
          <a:xfrm>
            <a:off x="1478160" y="1574786"/>
            <a:ext cx="6461268" cy="1323439"/>
          </a:xfrm>
          <a:prstGeom prst="rect">
            <a:avLst/>
          </a:prstGeom>
          <a:noFill/>
        </p:spPr>
        <p:txBody>
          <a:bodyPr wrap="square" rtlCol="0">
            <a:spAutoFit/>
          </a:bodyPr>
          <a:lstStyle/>
          <a:p>
            <a:r>
              <a:rPr lang="en-US" sz="1600" b="1">
                <a:solidFill>
                  <a:srgbClr val="002060"/>
                </a:solidFill>
                <a:latin typeface="Century Gothic" panose="020B0502020202020204" pitchFamily="34" charset="0"/>
                <a:ea typeface="Malgun Gothic" panose="020B0503020000020004" pitchFamily="34" charset="-127"/>
              </a:rPr>
              <a:t>Ideate on how to strategically improve CJAM’s DEI work</a:t>
            </a:r>
            <a:r>
              <a:rPr lang="en-US" sz="1600">
                <a:solidFill>
                  <a:srgbClr val="002060"/>
                </a:solidFill>
                <a:latin typeface="Century Gothic" panose="020B0502020202020204" pitchFamily="34" charset="0"/>
                <a:ea typeface="Malgun Gothic" panose="020B0503020000020004" pitchFamily="34" charset="-127"/>
              </a:rPr>
              <a:t>, plan community events, partner with diverse student organizations, schedule speakers for the gala </a:t>
            </a:r>
            <a:r>
              <a:rPr lang="en-US" sz="1600" b="1">
                <a:solidFill>
                  <a:srgbClr val="002060"/>
                </a:solidFill>
                <a:latin typeface="Century Gothic" panose="020B0502020202020204" pitchFamily="34" charset="0"/>
                <a:ea typeface="Malgun Gothic" panose="020B0503020000020004" pitchFamily="34" charset="-127"/>
              </a:rPr>
              <a:t>to increase recruitment and retention of diverse donor</a:t>
            </a:r>
          </a:p>
          <a:p>
            <a:endParaRPr lang="en-US" sz="1600">
              <a:solidFill>
                <a:srgbClr val="002060"/>
              </a:solidFill>
            </a:endParaRPr>
          </a:p>
        </p:txBody>
      </p:sp>
      <p:sp>
        <p:nvSpPr>
          <p:cNvPr id="33" name="Rectangle 32">
            <a:extLst>
              <a:ext uri="{FF2B5EF4-FFF2-40B4-BE49-F238E27FC236}">
                <a16:creationId xmlns:a16="http://schemas.microsoft.com/office/drawing/2014/main" id="{812706E6-72ED-41D9-BB4D-9D1FCFE52BA6}"/>
              </a:ext>
            </a:extLst>
          </p:cNvPr>
          <p:cNvSpPr/>
          <p:nvPr/>
        </p:nvSpPr>
        <p:spPr>
          <a:xfrm>
            <a:off x="200106" y="3280702"/>
            <a:ext cx="1813411" cy="615553"/>
          </a:xfrm>
          <a:prstGeom prst="rect">
            <a:avLst/>
          </a:prstGeom>
          <a:noFill/>
        </p:spPr>
        <p:txBody>
          <a:bodyPr wrap="square">
            <a:spAutoFit/>
          </a:bodyPr>
          <a:lstStyle/>
          <a:p>
            <a:pPr>
              <a:defRPr sz="1862" b="0" i="0" u="none" strike="noStrike" kern="1200" spc="0" baseline="0">
                <a:solidFill>
                  <a:prstClr val="black">
                    <a:lumMod val="65000"/>
                    <a:lumOff val="35000"/>
                  </a:prstClr>
                </a:solidFill>
                <a:latin typeface="+mn-lt"/>
                <a:ea typeface="+mn-ea"/>
                <a:cs typeface="+mn-cs"/>
              </a:defRPr>
            </a:pPr>
            <a:r>
              <a:rPr lang="en-US" sz="1600" b="1">
                <a:solidFill>
                  <a:srgbClr val="002060"/>
                </a:solidFill>
                <a:latin typeface="Century Gothic" panose="020B0502020202020204" pitchFamily="34" charset="0"/>
                <a:ea typeface="Malgun Gothic" panose="020B0503020000020004" pitchFamily="34" charset="-127"/>
              </a:rPr>
              <a:t>Target</a:t>
            </a:r>
            <a:r>
              <a:rPr lang="en-US" sz="1800" b="1">
                <a:solidFill>
                  <a:srgbClr val="002060"/>
                </a:solidFill>
                <a:latin typeface="Century Gothic" panose="020B0502020202020204" pitchFamily="34" charset="0"/>
                <a:ea typeface="Malgun Gothic" panose="020B0503020000020004" pitchFamily="34" charset="-127"/>
              </a:rPr>
              <a:t> </a:t>
            </a:r>
            <a:r>
              <a:rPr lang="en-US" sz="1600" b="1">
                <a:solidFill>
                  <a:srgbClr val="002060"/>
                </a:solidFill>
                <a:latin typeface="Century Gothic" panose="020B0502020202020204" pitchFamily="34" charset="0"/>
                <a:ea typeface="Malgun Gothic" panose="020B0503020000020004" pitchFamily="34" charset="-127"/>
              </a:rPr>
              <a:t>Organizations</a:t>
            </a:r>
            <a:endParaRPr lang="en-US" sz="1800" b="1">
              <a:solidFill>
                <a:srgbClr val="002060"/>
              </a:solidFill>
              <a:latin typeface="Century Gothic" panose="020B0502020202020204" pitchFamily="34" charset="0"/>
              <a:ea typeface="Malgun Gothic" panose="020B0503020000020004" pitchFamily="34" charset="-127"/>
            </a:endParaRPr>
          </a:p>
        </p:txBody>
      </p:sp>
      <p:sp>
        <p:nvSpPr>
          <p:cNvPr id="35" name="TextBox 34">
            <a:extLst>
              <a:ext uri="{FF2B5EF4-FFF2-40B4-BE49-F238E27FC236}">
                <a16:creationId xmlns:a16="http://schemas.microsoft.com/office/drawing/2014/main" id="{449FAC69-D1F4-4F45-8620-4689B2F97E8C}"/>
              </a:ext>
            </a:extLst>
          </p:cNvPr>
          <p:cNvSpPr txBox="1"/>
          <p:nvPr/>
        </p:nvSpPr>
        <p:spPr>
          <a:xfrm>
            <a:off x="2013517" y="3386293"/>
            <a:ext cx="5663047" cy="738664"/>
          </a:xfrm>
          <a:prstGeom prst="rect">
            <a:avLst/>
          </a:prstGeom>
          <a:noFill/>
        </p:spPr>
        <p:txBody>
          <a:bodyPr wrap="square" rtlCol="0">
            <a:spAutoFit/>
          </a:bodyPr>
          <a:lstStyle/>
          <a:p>
            <a:r>
              <a:rPr lang="en-US" sz="1400">
                <a:latin typeface="Century Gothic" panose="020B0502020202020204" pitchFamily="34" charset="0"/>
                <a:ea typeface="Malgun Gothic" panose="020B0503020000020004" pitchFamily="34" charset="-127"/>
              </a:rPr>
              <a:t> La Casa, Neal Marshall, Bloomington Black Strategic Alliance, etc.</a:t>
            </a:r>
          </a:p>
          <a:p>
            <a:endParaRPr lang="en-US" sz="1400"/>
          </a:p>
        </p:txBody>
      </p:sp>
      <p:sp>
        <p:nvSpPr>
          <p:cNvPr id="36" name="Rectangle 35">
            <a:extLst>
              <a:ext uri="{FF2B5EF4-FFF2-40B4-BE49-F238E27FC236}">
                <a16:creationId xmlns:a16="http://schemas.microsoft.com/office/drawing/2014/main" id="{D5E5D419-9AC7-4887-A27C-5D0630D27898}"/>
              </a:ext>
            </a:extLst>
          </p:cNvPr>
          <p:cNvSpPr/>
          <p:nvPr/>
        </p:nvSpPr>
        <p:spPr>
          <a:xfrm>
            <a:off x="161076" y="4320279"/>
            <a:ext cx="1813411" cy="338554"/>
          </a:xfrm>
          <a:prstGeom prst="rect">
            <a:avLst/>
          </a:prstGeom>
          <a:noFill/>
        </p:spPr>
        <p:txBody>
          <a:bodyPr wrap="square">
            <a:spAutoFit/>
          </a:bodyPr>
          <a:lstStyle/>
          <a:p>
            <a:pPr>
              <a:defRPr sz="1862" b="0" i="0" u="none" strike="noStrike" kern="1200" spc="0" baseline="0">
                <a:solidFill>
                  <a:prstClr val="black">
                    <a:lumMod val="65000"/>
                    <a:lumOff val="35000"/>
                  </a:prstClr>
                </a:solidFill>
                <a:latin typeface="+mn-lt"/>
                <a:ea typeface="+mn-ea"/>
                <a:cs typeface="+mn-cs"/>
              </a:defRPr>
            </a:pPr>
            <a:r>
              <a:rPr lang="en-US" sz="1600" b="1">
                <a:solidFill>
                  <a:srgbClr val="002060"/>
                </a:solidFill>
                <a:latin typeface="Century Gothic" panose="020B0502020202020204" pitchFamily="34" charset="0"/>
                <a:ea typeface="Malgun Gothic" panose="020B0503020000020004" pitchFamily="34" charset="-127"/>
              </a:rPr>
              <a:t>Funding</a:t>
            </a:r>
            <a:endParaRPr lang="en-US" sz="1800" b="1">
              <a:solidFill>
                <a:srgbClr val="002060"/>
              </a:solidFill>
              <a:latin typeface="Century Gothic" panose="020B0502020202020204" pitchFamily="34" charset="0"/>
              <a:ea typeface="Malgun Gothic" panose="020B0503020000020004" pitchFamily="34" charset="-127"/>
            </a:endParaRPr>
          </a:p>
        </p:txBody>
      </p:sp>
      <p:sp>
        <p:nvSpPr>
          <p:cNvPr id="39" name="TextBox 38">
            <a:extLst>
              <a:ext uri="{FF2B5EF4-FFF2-40B4-BE49-F238E27FC236}">
                <a16:creationId xmlns:a16="http://schemas.microsoft.com/office/drawing/2014/main" id="{83ED9A30-B6D2-4B2B-A34C-3596C50417F1}"/>
              </a:ext>
            </a:extLst>
          </p:cNvPr>
          <p:cNvSpPr txBox="1"/>
          <p:nvPr/>
        </p:nvSpPr>
        <p:spPr>
          <a:xfrm>
            <a:off x="1998016" y="4239813"/>
            <a:ext cx="5663047" cy="738664"/>
          </a:xfrm>
          <a:prstGeom prst="rect">
            <a:avLst/>
          </a:prstGeom>
          <a:noFill/>
        </p:spPr>
        <p:txBody>
          <a:bodyPr wrap="square" rtlCol="0">
            <a:spAutoFit/>
          </a:bodyPr>
          <a:lstStyle/>
          <a:p>
            <a:r>
              <a:rPr lang="en-US" sz="1400">
                <a:latin typeface="Century Gothic" panose="020B0502020202020204" pitchFamily="34" charset="0"/>
                <a:ea typeface="Malgun Gothic" panose="020B0503020000020004" pitchFamily="34" charset="-127"/>
              </a:rPr>
              <a:t>$3,000; </a:t>
            </a:r>
            <a:r>
              <a:rPr lang="en-US" sz="1400" i="1">
                <a:latin typeface="Century Gothic" panose="020B0502020202020204" pitchFamily="34" charset="0"/>
                <a:ea typeface="Malgun Gothic" panose="020B0503020000020004" pitchFamily="34" charset="-127"/>
              </a:rPr>
              <a:t>Important because without funding committee will not be equipped to implement their ideas  </a:t>
            </a:r>
          </a:p>
          <a:p>
            <a:endParaRPr lang="en-US" sz="1400"/>
          </a:p>
        </p:txBody>
      </p:sp>
      <p:sp>
        <p:nvSpPr>
          <p:cNvPr id="40" name="Rectangle 39">
            <a:extLst>
              <a:ext uri="{FF2B5EF4-FFF2-40B4-BE49-F238E27FC236}">
                <a16:creationId xmlns:a16="http://schemas.microsoft.com/office/drawing/2014/main" id="{516111B1-73E5-4118-95DA-06998532200B}"/>
              </a:ext>
            </a:extLst>
          </p:cNvPr>
          <p:cNvSpPr/>
          <p:nvPr/>
        </p:nvSpPr>
        <p:spPr>
          <a:xfrm>
            <a:off x="161076" y="4978477"/>
            <a:ext cx="1680215" cy="830997"/>
          </a:xfrm>
          <a:prstGeom prst="rect">
            <a:avLst/>
          </a:prstGeom>
          <a:noFill/>
        </p:spPr>
        <p:txBody>
          <a:bodyPr wrap="square">
            <a:spAutoFit/>
          </a:bodyPr>
          <a:lstStyle/>
          <a:p>
            <a:pPr>
              <a:defRPr sz="1862" b="0" i="0" u="none" strike="noStrike" kern="1200" spc="0" baseline="0">
                <a:solidFill>
                  <a:prstClr val="black">
                    <a:lumMod val="65000"/>
                    <a:lumOff val="35000"/>
                  </a:prstClr>
                </a:solidFill>
                <a:latin typeface="+mn-lt"/>
                <a:ea typeface="+mn-ea"/>
                <a:cs typeface="+mn-cs"/>
              </a:defRPr>
            </a:pPr>
            <a:r>
              <a:rPr lang="en-US" sz="1600" b="1">
                <a:solidFill>
                  <a:srgbClr val="002060"/>
                </a:solidFill>
                <a:latin typeface="Century Gothic" panose="020B0502020202020204" pitchFamily="34" charset="0"/>
                <a:ea typeface="Malgun Gothic" panose="020B0503020000020004" pitchFamily="34" charset="-127"/>
              </a:rPr>
              <a:t>Human</a:t>
            </a:r>
          </a:p>
          <a:p>
            <a:pPr>
              <a:defRPr sz="1862" b="0" i="0" u="none" strike="noStrike" kern="1200" spc="0" baseline="0">
                <a:solidFill>
                  <a:prstClr val="black">
                    <a:lumMod val="65000"/>
                    <a:lumOff val="35000"/>
                  </a:prstClr>
                </a:solidFill>
                <a:latin typeface="+mn-lt"/>
                <a:ea typeface="+mn-ea"/>
                <a:cs typeface="+mn-cs"/>
              </a:defRPr>
            </a:pPr>
            <a:r>
              <a:rPr lang="en-US" sz="1600" b="1">
                <a:solidFill>
                  <a:srgbClr val="002060"/>
                </a:solidFill>
                <a:latin typeface="Century Gothic" panose="020B0502020202020204" pitchFamily="34" charset="0"/>
                <a:ea typeface="Malgun Gothic" panose="020B0503020000020004" pitchFamily="34" charset="-127"/>
              </a:rPr>
              <a:t>Capital Needed</a:t>
            </a:r>
            <a:endParaRPr lang="en-US" sz="1800" b="1">
              <a:solidFill>
                <a:srgbClr val="002060"/>
              </a:solidFill>
              <a:latin typeface="Century Gothic" panose="020B0502020202020204" pitchFamily="34" charset="0"/>
              <a:ea typeface="Malgun Gothic" panose="020B0503020000020004" pitchFamily="34" charset="-127"/>
            </a:endParaRPr>
          </a:p>
        </p:txBody>
      </p:sp>
      <p:sp>
        <p:nvSpPr>
          <p:cNvPr id="41" name="TextBox 40">
            <a:extLst>
              <a:ext uri="{FF2B5EF4-FFF2-40B4-BE49-F238E27FC236}">
                <a16:creationId xmlns:a16="http://schemas.microsoft.com/office/drawing/2014/main" id="{527D901F-08C1-49C8-B704-757138EDC123}"/>
              </a:ext>
            </a:extLst>
          </p:cNvPr>
          <p:cNvSpPr txBox="1"/>
          <p:nvPr/>
        </p:nvSpPr>
        <p:spPr>
          <a:xfrm>
            <a:off x="1998016" y="5058062"/>
            <a:ext cx="5663047" cy="738664"/>
          </a:xfrm>
          <a:prstGeom prst="rect">
            <a:avLst/>
          </a:prstGeom>
          <a:noFill/>
        </p:spPr>
        <p:txBody>
          <a:bodyPr wrap="square" rtlCol="0">
            <a:spAutoFit/>
          </a:bodyPr>
          <a:lstStyle/>
          <a:p>
            <a:r>
              <a:rPr lang="en-US" sz="1400">
                <a:latin typeface="Century Gothic" panose="020B0502020202020204" pitchFamily="34" charset="0"/>
                <a:ea typeface="Malgun Gothic" panose="020B0503020000020004" pitchFamily="34" charset="-127"/>
              </a:rPr>
              <a:t>One CJAM member to supervise creation, but the committee should run largely autonomously – delivering updates to leadership as needed</a:t>
            </a:r>
          </a:p>
        </p:txBody>
      </p:sp>
      <p:cxnSp>
        <p:nvCxnSpPr>
          <p:cNvPr id="25" name="Straight Connector 24">
            <a:extLst>
              <a:ext uri="{FF2B5EF4-FFF2-40B4-BE49-F238E27FC236}">
                <a16:creationId xmlns:a16="http://schemas.microsoft.com/office/drawing/2014/main" id="{11684D5F-3175-46B5-A215-BA59A8DB1DD0}"/>
              </a:ext>
            </a:extLst>
          </p:cNvPr>
          <p:cNvCxnSpPr>
            <a:cxnSpLocks/>
          </p:cNvCxnSpPr>
          <p:nvPr/>
        </p:nvCxnSpPr>
        <p:spPr>
          <a:xfrm>
            <a:off x="1806933" y="3357783"/>
            <a:ext cx="0" cy="260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8041B4-9A0D-4C3A-BB65-E925C07D04AC}"/>
              </a:ext>
            </a:extLst>
          </p:cNvPr>
          <p:cNvCxnSpPr>
            <a:cxnSpLocks/>
          </p:cNvCxnSpPr>
          <p:nvPr/>
        </p:nvCxnSpPr>
        <p:spPr>
          <a:xfrm flipV="1">
            <a:off x="229255" y="4277479"/>
            <a:ext cx="0" cy="14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F7A421-50E5-420F-9A04-EABBE3941F19}"/>
              </a:ext>
            </a:extLst>
          </p:cNvPr>
          <p:cNvCxnSpPr>
            <a:cxnSpLocks/>
          </p:cNvCxnSpPr>
          <p:nvPr/>
        </p:nvCxnSpPr>
        <p:spPr>
          <a:xfrm flipV="1">
            <a:off x="283588" y="4088615"/>
            <a:ext cx="75173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11939C-06BC-44D8-9D94-8E7B74AE1D35}"/>
              </a:ext>
            </a:extLst>
          </p:cNvPr>
          <p:cNvCxnSpPr>
            <a:cxnSpLocks/>
          </p:cNvCxnSpPr>
          <p:nvPr/>
        </p:nvCxnSpPr>
        <p:spPr>
          <a:xfrm>
            <a:off x="229255" y="4859383"/>
            <a:ext cx="7564433" cy="67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7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oomington,IN Mayor John Hamilton">
            <a:extLst>
              <a:ext uri="{FF2B5EF4-FFF2-40B4-BE49-F238E27FC236}">
                <a16:creationId xmlns:a16="http://schemas.microsoft.com/office/drawing/2014/main" id="{9744465F-384C-4001-AA14-911DB08F7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7FF224-C476-4BC7-A9B1-5808D54B718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10</a:t>
            </a:r>
          </a:p>
        </p:txBody>
      </p:sp>
      <p:grpSp>
        <p:nvGrpSpPr>
          <p:cNvPr id="7" name="Group 6">
            <a:extLst>
              <a:ext uri="{FF2B5EF4-FFF2-40B4-BE49-F238E27FC236}">
                <a16:creationId xmlns:a16="http://schemas.microsoft.com/office/drawing/2014/main" id="{360165A3-9DEE-416F-9D2D-8C84BB40FB02}"/>
              </a:ext>
            </a:extLst>
          </p:cNvPr>
          <p:cNvGrpSpPr/>
          <p:nvPr/>
        </p:nvGrpSpPr>
        <p:grpSpPr>
          <a:xfrm>
            <a:off x="2732" y="509"/>
            <a:ext cx="12549511" cy="1046404"/>
            <a:chOff x="2732" y="509"/>
            <a:chExt cx="12549511" cy="1046404"/>
          </a:xfrm>
        </p:grpSpPr>
        <p:sp>
          <p:nvSpPr>
            <p:cNvPr id="8" name="Rectangle 7">
              <a:extLst>
                <a:ext uri="{FF2B5EF4-FFF2-40B4-BE49-F238E27FC236}">
                  <a16:creationId xmlns:a16="http://schemas.microsoft.com/office/drawing/2014/main" id="{D27A7BCE-1AF3-49B7-8B25-7DC0956847C1}"/>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904356-6D71-4AFB-AE22-7E81132CAA12}"/>
                </a:ext>
              </a:extLst>
            </p:cNvPr>
            <p:cNvSpPr txBox="1"/>
            <p:nvPr/>
          </p:nvSpPr>
          <p:spPr>
            <a:xfrm>
              <a:off x="763365" y="292878"/>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Phase 1 of the 8 Step Implementation Strategy for Partnering with Landlords</a:t>
              </a:r>
            </a:p>
          </p:txBody>
        </p:sp>
      </p:grpSp>
      <p:sp>
        <p:nvSpPr>
          <p:cNvPr id="3" name="Rectangle 2">
            <a:extLst>
              <a:ext uri="{FF2B5EF4-FFF2-40B4-BE49-F238E27FC236}">
                <a16:creationId xmlns:a16="http://schemas.microsoft.com/office/drawing/2014/main" id="{A440DA12-D233-4316-B873-D52BC6A20090}"/>
              </a:ext>
            </a:extLst>
          </p:cNvPr>
          <p:cNvSpPr/>
          <p:nvPr/>
        </p:nvSpPr>
        <p:spPr>
          <a:xfrm>
            <a:off x="341372" y="1206858"/>
            <a:ext cx="11537941" cy="392469"/>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6F217B-4D18-40D8-9A73-1E5901EE0537}"/>
              </a:ext>
            </a:extLst>
          </p:cNvPr>
          <p:cNvSpPr txBox="1"/>
          <p:nvPr/>
        </p:nvSpPr>
        <p:spPr>
          <a:xfrm>
            <a:off x="616060" y="1743184"/>
            <a:ext cx="3125953" cy="1384995"/>
          </a:xfrm>
          <a:prstGeom prst="rect">
            <a:avLst/>
          </a:prstGeom>
          <a:noFill/>
        </p:spPr>
        <p:txBody>
          <a:bodyPr wrap="square" lIns="91440" tIns="45720" rIns="91440" bIns="45720" rtlCol="0" anchor="t">
            <a:spAutoFit/>
          </a:bodyPr>
          <a:lstStyle/>
          <a:p>
            <a:r>
              <a:rPr lang="en-US" sz="1400" b="1">
                <a:latin typeface="Century Gothic"/>
              </a:rPr>
              <a:t>Feedback &amp; Strategic Alignment Session #1</a:t>
            </a:r>
          </a:p>
          <a:p>
            <a:r>
              <a:rPr lang="en-US" sz="1400">
                <a:latin typeface="Century Gothic"/>
              </a:rPr>
              <a:t>Use feedback to ideate a solution fully representative of CJAM interests and capabilities </a:t>
            </a:r>
            <a:endParaRPr lang="en-US" sz="1400">
              <a:latin typeface="Century Gothic" panose="020B0502020202020204" pitchFamily="34" charset="0"/>
            </a:endParaRPr>
          </a:p>
          <a:p>
            <a:r>
              <a:rPr lang="en-US" sz="1200" i="1">
                <a:latin typeface="Century Gothic"/>
              </a:rPr>
              <a:t>Managed by: Inspire Solutions</a:t>
            </a:r>
            <a:endParaRPr lang="en-US" sz="1200">
              <a:latin typeface="Century Gothic"/>
            </a:endParaRPr>
          </a:p>
        </p:txBody>
      </p:sp>
      <p:sp>
        <p:nvSpPr>
          <p:cNvPr id="28" name="TextBox 27">
            <a:extLst>
              <a:ext uri="{FF2B5EF4-FFF2-40B4-BE49-F238E27FC236}">
                <a16:creationId xmlns:a16="http://schemas.microsoft.com/office/drawing/2014/main" id="{2527BCA3-9117-4418-9BD4-45174A02C803}"/>
              </a:ext>
            </a:extLst>
          </p:cNvPr>
          <p:cNvSpPr txBox="1"/>
          <p:nvPr/>
        </p:nvSpPr>
        <p:spPr>
          <a:xfrm>
            <a:off x="4358156" y="1708907"/>
            <a:ext cx="2975068" cy="1815882"/>
          </a:xfrm>
          <a:prstGeom prst="rect">
            <a:avLst/>
          </a:prstGeom>
          <a:noFill/>
        </p:spPr>
        <p:txBody>
          <a:bodyPr wrap="square" lIns="91440" tIns="45720" rIns="91440" bIns="45720" rtlCol="0" anchor="t">
            <a:spAutoFit/>
          </a:bodyPr>
          <a:lstStyle/>
          <a:p>
            <a:r>
              <a:rPr lang="en-US" sz="1400" b="1">
                <a:latin typeface="Century Gothic"/>
              </a:rPr>
              <a:t>Outreach Preparation </a:t>
            </a:r>
            <a:endParaRPr lang="en-US" sz="1400" b="1">
              <a:latin typeface="Century Gothic" panose="020B0502020202020204" pitchFamily="34" charset="0"/>
            </a:endParaRPr>
          </a:p>
          <a:p>
            <a:r>
              <a:rPr lang="en-US" sz="1400">
                <a:latin typeface="Century Gothic"/>
              </a:rPr>
              <a:t>Finalize one page explanation of Round-Up Rent, organize CJAM marketing video, and newsletter </a:t>
            </a:r>
            <a:endParaRPr lang="en-US" sz="1400">
              <a:latin typeface="Century Gothic" panose="020B0502020202020204" pitchFamily="34" charset="0"/>
            </a:endParaRPr>
          </a:p>
          <a:p>
            <a:r>
              <a:rPr lang="en-US" sz="1200" i="1">
                <a:latin typeface="Century Gothic"/>
              </a:rPr>
              <a:t>Managed by: Inspire Solutions &amp; </a:t>
            </a:r>
            <a:r>
              <a:rPr lang="en-US" sz="1200" i="1" err="1">
                <a:latin typeface="Century Gothic"/>
              </a:rPr>
              <a:t>UpWork</a:t>
            </a:r>
            <a:r>
              <a:rPr lang="en-US" sz="1200" i="1">
                <a:latin typeface="Century Gothic"/>
              </a:rPr>
              <a:t> freelance videographer </a:t>
            </a:r>
            <a:endParaRPr lang="en-US" sz="1200" i="1">
              <a:latin typeface="Century Gothic" panose="020B0502020202020204" pitchFamily="34" charset="0"/>
            </a:endParaRPr>
          </a:p>
          <a:p>
            <a:endParaRPr lang="en-US" sz="1400">
              <a:latin typeface="Century Gothic" panose="020B0502020202020204" pitchFamily="34" charset="0"/>
            </a:endParaRPr>
          </a:p>
        </p:txBody>
      </p:sp>
      <p:sp>
        <p:nvSpPr>
          <p:cNvPr id="29" name="TextBox 28">
            <a:extLst>
              <a:ext uri="{FF2B5EF4-FFF2-40B4-BE49-F238E27FC236}">
                <a16:creationId xmlns:a16="http://schemas.microsoft.com/office/drawing/2014/main" id="{638359A8-88B7-4B05-A13B-2F14453FB67F}"/>
              </a:ext>
            </a:extLst>
          </p:cNvPr>
          <p:cNvSpPr txBox="1"/>
          <p:nvPr/>
        </p:nvSpPr>
        <p:spPr>
          <a:xfrm>
            <a:off x="8101685" y="1672580"/>
            <a:ext cx="3510212" cy="1815882"/>
          </a:xfrm>
          <a:prstGeom prst="rect">
            <a:avLst/>
          </a:prstGeom>
          <a:noFill/>
        </p:spPr>
        <p:txBody>
          <a:bodyPr wrap="square" lIns="91440" tIns="45720" rIns="91440" bIns="45720" rtlCol="0" anchor="t">
            <a:spAutoFit/>
          </a:bodyPr>
          <a:lstStyle/>
          <a:p>
            <a:r>
              <a:rPr lang="en-US" sz="1400" b="1">
                <a:latin typeface="Century Gothic"/>
              </a:rPr>
              <a:t>Outreach to Key Property Firms &amp; Landlords</a:t>
            </a:r>
          </a:p>
          <a:p>
            <a:r>
              <a:rPr lang="en-US" sz="1400">
                <a:latin typeface="Century Gothic"/>
              </a:rPr>
              <a:t>Reach out to the properties to confirm partnerships and walk-through best strategies for implementation. </a:t>
            </a:r>
            <a:endParaRPr lang="en-US" sz="1400">
              <a:latin typeface="Century Gothic" panose="020B0502020202020204" pitchFamily="34" charset="0"/>
            </a:endParaRPr>
          </a:p>
          <a:p>
            <a:r>
              <a:rPr lang="en-US" sz="1200" i="1">
                <a:latin typeface="Century Gothic"/>
              </a:rPr>
              <a:t>Managed by: Inspire Solutions &amp; </a:t>
            </a:r>
            <a:r>
              <a:rPr lang="en-US" sz="1200" i="1" err="1">
                <a:latin typeface="Century Gothic"/>
              </a:rPr>
              <a:t>UpWork</a:t>
            </a:r>
            <a:r>
              <a:rPr lang="en-US" sz="1200" i="1">
                <a:latin typeface="Century Gothic"/>
              </a:rPr>
              <a:t> freelance videographer </a:t>
            </a:r>
            <a:endParaRPr lang="en-US" sz="1200" i="1">
              <a:latin typeface="Century Gothic" panose="020B0502020202020204" pitchFamily="34" charset="0"/>
            </a:endParaRPr>
          </a:p>
          <a:p>
            <a:endParaRPr lang="en-US" sz="1400">
              <a:latin typeface="Century Gothic" panose="020B0502020202020204" pitchFamily="34" charset="0"/>
            </a:endParaRPr>
          </a:p>
        </p:txBody>
      </p:sp>
      <p:sp>
        <p:nvSpPr>
          <p:cNvPr id="30" name="TextBox 29">
            <a:extLst>
              <a:ext uri="{FF2B5EF4-FFF2-40B4-BE49-F238E27FC236}">
                <a16:creationId xmlns:a16="http://schemas.microsoft.com/office/drawing/2014/main" id="{7E3C0B0A-DFF0-45E0-8131-628509AD98C0}"/>
              </a:ext>
            </a:extLst>
          </p:cNvPr>
          <p:cNvSpPr txBox="1"/>
          <p:nvPr/>
        </p:nvSpPr>
        <p:spPr>
          <a:xfrm>
            <a:off x="4521557" y="1236052"/>
            <a:ext cx="2975068" cy="523220"/>
          </a:xfrm>
          <a:prstGeom prst="rect">
            <a:avLst/>
          </a:prstGeom>
          <a:noFill/>
        </p:spPr>
        <p:txBody>
          <a:bodyPr wrap="square" rtlCol="0">
            <a:spAutoFit/>
          </a:bodyPr>
          <a:lstStyle/>
          <a:p>
            <a:r>
              <a:rPr lang="en-US" sz="1400" b="1">
                <a:latin typeface="Century Gothic" panose="020B0502020202020204" pitchFamily="34" charset="0"/>
              </a:rPr>
              <a:t>Phase 1: Strategic Planning</a:t>
            </a:r>
            <a:endParaRPr lang="en-US" sz="1400" i="1">
              <a:latin typeface="Century Gothic" panose="020B0502020202020204" pitchFamily="34" charset="0"/>
            </a:endParaRPr>
          </a:p>
          <a:p>
            <a:endParaRPr lang="en-US" sz="1400">
              <a:latin typeface="Century Gothic" panose="020B0502020202020204" pitchFamily="34" charset="0"/>
            </a:endParaRPr>
          </a:p>
        </p:txBody>
      </p:sp>
      <p:sp>
        <p:nvSpPr>
          <p:cNvPr id="10" name="Flowchart: Connector 9">
            <a:extLst>
              <a:ext uri="{FF2B5EF4-FFF2-40B4-BE49-F238E27FC236}">
                <a16:creationId xmlns:a16="http://schemas.microsoft.com/office/drawing/2014/main" id="{6A6C5BE4-6207-44BD-8F77-14266A1B8A7A}"/>
              </a:ext>
            </a:extLst>
          </p:cNvPr>
          <p:cNvSpPr/>
          <p:nvPr/>
        </p:nvSpPr>
        <p:spPr>
          <a:xfrm>
            <a:off x="288698" y="1790426"/>
            <a:ext cx="245685" cy="274319"/>
          </a:xfrm>
          <a:prstGeom prst="flowChartConnector">
            <a:avLst/>
          </a:prstGeom>
          <a:solidFill>
            <a:schemeClr val="bg1"/>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03B159-ADC4-41DE-93EF-F25D1D1C839C}"/>
              </a:ext>
            </a:extLst>
          </p:cNvPr>
          <p:cNvSpPr txBox="1"/>
          <p:nvPr/>
        </p:nvSpPr>
        <p:spPr>
          <a:xfrm>
            <a:off x="354877" y="1756669"/>
            <a:ext cx="45720" cy="307777"/>
          </a:xfrm>
          <a:prstGeom prst="rect">
            <a:avLst/>
          </a:prstGeom>
          <a:noFill/>
        </p:spPr>
        <p:txBody>
          <a:bodyPr wrap="square" rtlCol="0">
            <a:spAutoFit/>
          </a:bodyPr>
          <a:lstStyle/>
          <a:p>
            <a:r>
              <a:rPr lang="en-US" sz="1400">
                <a:latin typeface="Century Gothic" panose="020B0502020202020204" pitchFamily="34" charset="0"/>
              </a:rPr>
              <a:t>1</a:t>
            </a:r>
          </a:p>
        </p:txBody>
      </p:sp>
      <p:sp>
        <p:nvSpPr>
          <p:cNvPr id="35" name="Flowchart: Connector 34">
            <a:extLst>
              <a:ext uri="{FF2B5EF4-FFF2-40B4-BE49-F238E27FC236}">
                <a16:creationId xmlns:a16="http://schemas.microsoft.com/office/drawing/2014/main" id="{649DF937-AD8A-4558-843C-D1A55E98CD84}"/>
              </a:ext>
            </a:extLst>
          </p:cNvPr>
          <p:cNvSpPr/>
          <p:nvPr/>
        </p:nvSpPr>
        <p:spPr>
          <a:xfrm>
            <a:off x="4039582" y="1776621"/>
            <a:ext cx="245685" cy="274319"/>
          </a:xfrm>
          <a:prstGeom prst="flowChartConnector">
            <a:avLst/>
          </a:prstGeom>
          <a:solidFill>
            <a:schemeClr val="bg1"/>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57EEE42-66E4-4A56-8177-72E4EF66368F}"/>
              </a:ext>
            </a:extLst>
          </p:cNvPr>
          <p:cNvSpPr txBox="1"/>
          <p:nvPr/>
        </p:nvSpPr>
        <p:spPr>
          <a:xfrm>
            <a:off x="4105761" y="1742864"/>
            <a:ext cx="45720" cy="307777"/>
          </a:xfrm>
          <a:prstGeom prst="rect">
            <a:avLst/>
          </a:prstGeom>
          <a:noFill/>
        </p:spPr>
        <p:txBody>
          <a:bodyPr wrap="square" rtlCol="0">
            <a:spAutoFit/>
          </a:bodyPr>
          <a:lstStyle/>
          <a:p>
            <a:r>
              <a:rPr lang="en-US" sz="1400">
                <a:latin typeface="Century Gothic" panose="020B0502020202020204" pitchFamily="34" charset="0"/>
              </a:rPr>
              <a:t>2</a:t>
            </a:r>
          </a:p>
        </p:txBody>
      </p:sp>
      <p:sp>
        <p:nvSpPr>
          <p:cNvPr id="37" name="Flowchart: Connector 36">
            <a:extLst>
              <a:ext uri="{FF2B5EF4-FFF2-40B4-BE49-F238E27FC236}">
                <a16:creationId xmlns:a16="http://schemas.microsoft.com/office/drawing/2014/main" id="{DEF02C44-E128-45AA-8993-009AAD51BC36}"/>
              </a:ext>
            </a:extLst>
          </p:cNvPr>
          <p:cNvSpPr/>
          <p:nvPr/>
        </p:nvSpPr>
        <p:spPr>
          <a:xfrm>
            <a:off x="7810299" y="1776621"/>
            <a:ext cx="245685" cy="274319"/>
          </a:xfrm>
          <a:prstGeom prst="flowChartConnector">
            <a:avLst/>
          </a:prstGeom>
          <a:solidFill>
            <a:schemeClr val="bg1"/>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C3BC5DA-FB80-40A9-ACD1-4F5BA79AF117}"/>
              </a:ext>
            </a:extLst>
          </p:cNvPr>
          <p:cNvSpPr txBox="1"/>
          <p:nvPr/>
        </p:nvSpPr>
        <p:spPr>
          <a:xfrm>
            <a:off x="7876478" y="1742864"/>
            <a:ext cx="45720" cy="307777"/>
          </a:xfrm>
          <a:prstGeom prst="rect">
            <a:avLst/>
          </a:prstGeom>
          <a:noFill/>
        </p:spPr>
        <p:txBody>
          <a:bodyPr wrap="square" rtlCol="0">
            <a:spAutoFit/>
          </a:bodyPr>
          <a:lstStyle/>
          <a:p>
            <a:r>
              <a:rPr lang="en-US" sz="1400">
                <a:latin typeface="Century Gothic" panose="020B0502020202020204" pitchFamily="34" charset="0"/>
              </a:rPr>
              <a:t>3</a:t>
            </a:r>
          </a:p>
        </p:txBody>
      </p:sp>
      <p:cxnSp>
        <p:nvCxnSpPr>
          <p:cNvPr id="13" name="Straight Arrow Connector 12">
            <a:extLst>
              <a:ext uri="{FF2B5EF4-FFF2-40B4-BE49-F238E27FC236}">
                <a16:creationId xmlns:a16="http://schemas.microsoft.com/office/drawing/2014/main" id="{3DAF94F8-6A79-402D-A596-86EE598DC0B2}"/>
              </a:ext>
            </a:extLst>
          </p:cNvPr>
          <p:cNvCxnSpPr>
            <a:cxnSpLocks/>
          </p:cNvCxnSpPr>
          <p:nvPr/>
        </p:nvCxnSpPr>
        <p:spPr>
          <a:xfrm>
            <a:off x="3659729" y="2688243"/>
            <a:ext cx="625538" cy="0"/>
          </a:xfrm>
          <a:prstGeom prst="straightConnector1">
            <a:avLst/>
          </a:prstGeom>
          <a:ln>
            <a:solidFill>
              <a:srgbClr val="BF9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68B710A-388D-4939-B42C-0F63C8FF84D1}"/>
              </a:ext>
            </a:extLst>
          </p:cNvPr>
          <p:cNvCxnSpPr>
            <a:cxnSpLocks/>
          </p:cNvCxnSpPr>
          <p:nvPr/>
        </p:nvCxnSpPr>
        <p:spPr>
          <a:xfrm>
            <a:off x="7387172" y="2688242"/>
            <a:ext cx="535026" cy="0"/>
          </a:xfrm>
          <a:prstGeom prst="straightConnector1">
            <a:avLst/>
          </a:prstGeom>
          <a:ln>
            <a:solidFill>
              <a:srgbClr val="BF9000"/>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Playbook with solid fill">
            <a:extLst>
              <a:ext uri="{FF2B5EF4-FFF2-40B4-BE49-F238E27FC236}">
                <a16:creationId xmlns:a16="http://schemas.microsoft.com/office/drawing/2014/main" id="{4C37BF10-14A7-4BB4-9B76-3892ACF6B7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29" y="66510"/>
            <a:ext cx="914400" cy="914400"/>
          </a:xfrm>
          <a:prstGeom prst="rect">
            <a:avLst/>
          </a:prstGeom>
        </p:spPr>
      </p:pic>
      <p:grpSp>
        <p:nvGrpSpPr>
          <p:cNvPr id="45" name="Group 44">
            <a:extLst>
              <a:ext uri="{FF2B5EF4-FFF2-40B4-BE49-F238E27FC236}">
                <a16:creationId xmlns:a16="http://schemas.microsoft.com/office/drawing/2014/main" id="{65EF66C8-A5DC-4DB2-9CBC-C5063BDF25EE}"/>
              </a:ext>
            </a:extLst>
          </p:cNvPr>
          <p:cNvGrpSpPr/>
          <p:nvPr/>
        </p:nvGrpSpPr>
        <p:grpSpPr>
          <a:xfrm>
            <a:off x="616060" y="3660303"/>
            <a:ext cx="10938550" cy="2038439"/>
            <a:chOff x="673347" y="3777158"/>
            <a:chExt cx="10938550" cy="2038439"/>
          </a:xfrm>
        </p:grpSpPr>
        <p:sp>
          <p:nvSpPr>
            <p:cNvPr id="46" name="TextBox 45">
              <a:extLst>
                <a:ext uri="{FF2B5EF4-FFF2-40B4-BE49-F238E27FC236}">
                  <a16:creationId xmlns:a16="http://schemas.microsoft.com/office/drawing/2014/main" id="{7B31E3C3-1893-48C7-8B16-41B03FE0E1C9}"/>
                </a:ext>
              </a:extLst>
            </p:cNvPr>
            <p:cNvSpPr txBox="1"/>
            <p:nvPr/>
          </p:nvSpPr>
          <p:spPr>
            <a:xfrm>
              <a:off x="885805" y="3831309"/>
              <a:ext cx="3867260" cy="307777"/>
            </a:xfrm>
            <a:prstGeom prst="rect">
              <a:avLst/>
            </a:prstGeom>
            <a:solidFill>
              <a:schemeClr val="bg2">
                <a:lumMod val="90000"/>
              </a:schemeClr>
            </a:solidFill>
          </p:spPr>
          <p:txBody>
            <a:bodyPr wrap="square" rtlCol="0">
              <a:spAutoFit/>
            </a:bodyPr>
            <a:lstStyle/>
            <a:p>
              <a:pPr algn="ctr"/>
              <a:r>
                <a:rPr lang="en-US" sz="1400" i="1">
                  <a:latin typeface="Century Gothic" panose="020B0502020202020204" pitchFamily="34" charset="0"/>
                </a:rPr>
                <a:t>Mid Sized Apartment Complexes </a:t>
              </a:r>
            </a:p>
          </p:txBody>
        </p:sp>
        <p:grpSp>
          <p:nvGrpSpPr>
            <p:cNvPr id="47" name="Group 46">
              <a:extLst>
                <a:ext uri="{FF2B5EF4-FFF2-40B4-BE49-F238E27FC236}">
                  <a16:creationId xmlns:a16="http://schemas.microsoft.com/office/drawing/2014/main" id="{1F61667D-ECB4-4021-8D9F-13B398CF9BB3}"/>
                </a:ext>
              </a:extLst>
            </p:cNvPr>
            <p:cNvGrpSpPr/>
            <p:nvPr/>
          </p:nvGrpSpPr>
          <p:grpSpPr>
            <a:xfrm>
              <a:off x="673347" y="3777158"/>
              <a:ext cx="10938550" cy="2038439"/>
              <a:chOff x="673347" y="3777158"/>
              <a:chExt cx="10938550" cy="2038439"/>
            </a:xfrm>
          </p:grpSpPr>
          <p:pic>
            <p:nvPicPr>
              <p:cNvPr id="48" name="Picture 2" descr="Plato's Court at Knights Landing, 2036 N Walnut St, Bloomington, IN (2021)">
                <a:extLst>
                  <a:ext uri="{FF2B5EF4-FFF2-40B4-BE49-F238E27FC236}">
                    <a16:creationId xmlns:a16="http://schemas.microsoft.com/office/drawing/2014/main" id="{A118C011-57DE-4CFE-8CCC-DE7952802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47" y="4329663"/>
                <a:ext cx="1252038" cy="12520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6D7D6363-9EF0-41B5-97FE-4B4E9948ECD9}"/>
                  </a:ext>
                </a:extLst>
              </p:cNvPr>
              <p:cNvPicPr>
                <a:picLocks noChangeAspect="1"/>
              </p:cNvPicPr>
              <p:nvPr/>
            </p:nvPicPr>
            <p:blipFill>
              <a:blip r:embed="rId7"/>
              <a:stretch>
                <a:fillRect/>
              </a:stretch>
            </p:blipFill>
            <p:spPr>
              <a:xfrm>
                <a:off x="2352316" y="4347952"/>
                <a:ext cx="1272650" cy="647756"/>
              </a:xfrm>
              <a:prstGeom prst="rect">
                <a:avLst/>
              </a:prstGeom>
            </p:spPr>
          </p:pic>
          <p:pic>
            <p:nvPicPr>
              <p:cNvPr id="50" name="Picture 49">
                <a:extLst>
                  <a:ext uri="{FF2B5EF4-FFF2-40B4-BE49-F238E27FC236}">
                    <a16:creationId xmlns:a16="http://schemas.microsoft.com/office/drawing/2014/main" id="{FFE5F3D0-A802-4106-8482-43815C817EB4}"/>
                  </a:ext>
                </a:extLst>
              </p:cNvPr>
              <p:cNvPicPr>
                <a:picLocks noChangeAspect="1"/>
              </p:cNvPicPr>
              <p:nvPr/>
            </p:nvPicPr>
            <p:blipFill>
              <a:blip r:embed="rId8"/>
              <a:stretch>
                <a:fillRect/>
              </a:stretch>
            </p:blipFill>
            <p:spPr>
              <a:xfrm>
                <a:off x="2288331" y="5282151"/>
                <a:ext cx="1310754" cy="533446"/>
              </a:xfrm>
              <a:prstGeom prst="rect">
                <a:avLst/>
              </a:prstGeom>
            </p:spPr>
          </p:pic>
          <p:pic>
            <p:nvPicPr>
              <p:cNvPr id="51" name="Picture 50">
                <a:extLst>
                  <a:ext uri="{FF2B5EF4-FFF2-40B4-BE49-F238E27FC236}">
                    <a16:creationId xmlns:a16="http://schemas.microsoft.com/office/drawing/2014/main" id="{7E8DC6BD-EB7B-4B86-92A4-60DD6B269FC0}"/>
                  </a:ext>
                </a:extLst>
              </p:cNvPr>
              <p:cNvPicPr>
                <a:picLocks noChangeAspect="1"/>
              </p:cNvPicPr>
              <p:nvPr/>
            </p:nvPicPr>
            <p:blipFill>
              <a:blip r:embed="rId9"/>
              <a:stretch>
                <a:fillRect/>
              </a:stretch>
            </p:blipFill>
            <p:spPr>
              <a:xfrm>
                <a:off x="3794893" y="4623183"/>
                <a:ext cx="1493649" cy="632515"/>
              </a:xfrm>
              <a:prstGeom prst="rect">
                <a:avLst/>
              </a:prstGeom>
            </p:spPr>
          </p:pic>
          <p:sp>
            <p:nvSpPr>
              <p:cNvPr id="52" name="TextBox 51">
                <a:extLst>
                  <a:ext uri="{FF2B5EF4-FFF2-40B4-BE49-F238E27FC236}">
                    <a16:creationId xmlns:a16="http://schemas.microsoft.com/office/drawing/2014/main" id="{B97C99DF-AD53-4A54-B747-DD69A223E324}"/>
                  </a:ext>
                </a:extLst>
              </p:cNvPr>
              <p:cNvSpPr txBox="1"/>
              <p:nvPr/>
            </p:nvSpPr>
            <p:spPr>
              <a:xfrm>
                <a:off x="5449969" y="3822804"/>
                <a:ext cx="3198249" cy="307777"/>
              </a:xfrm>
              <a:prstGeom prst="rect">
                <a:avLst/>
              </a:prstGeom>
              <a:solidFill>
                <a:schemeClr val="bg2">
                  <a:lumMod val="90000"/>
                </a:schemeClr>
              </a:solidFill>
            </p:spPr>
            <p:txBody>
              <a:bodyPr wrap="square" rtlCol="0">
                <a:spAutoFit/>
              </a:bodyPr>
              <a:lstStyle/>
              <a:p>
                <a:pPr algn="ctr"/>
                <a:r>
                  <a:rPr lang="en-US" sz="1400" i="1">
                    <a:latin typeface="Century Gothic" panose="020B0502020202020204" pitchFamily="34" charset="0"/>
                  </a:rPr>
                  <a:t>Small Landlords </a:t>
                </a:r>
              </a:p>
            </p:txBody>
          </p:sp>
          <p:pic>
            <p:nvPicPr>
              <p:cNvPr id="53" name="Picture 52">
                <a:extLst>
                  <a:ext uri="{FF2B5EF4-FFF2-40B4-BE49-F238E27FC236}">
                    <a16:creationId xmlns:a16="http://schemas.microsoft.com/office/drawing/2014/main" id="{4F7CE18D-BA9B-48E9-BF56-272C963E83E3}"/>
                  </a:ext>
                </a:extLst>
              </p:cNvPr>
              <p:cNvPicPr>
                <a:picLocks noChangeAspect="1"/>
              </p:cNvPicPr>
              <p:nvPr/>
            </p:nvPicPr>
            <p:blipFill>
              <a:blip r:embed="rId10"/>
              <a:stretch>
                <a:fillRect/>
              </a:stretch>
            </p:blipFill>
            <p:spPr>
              <a:xfrm>
                <a:off x="5607196" y="4233572"/>
                <a:ext cx="2598294" cy="1582025"/>
              </a:xfrm>
              <a:prstGeom prst="rect">
                <a:avLst/>
              </a:prstGeom>
            </p:spPr>
          </p:pic>
          <p:sp>
            <p:nvSpPr>
              <p:cNvPr id="54" name="TextBox 53">
                <a:extLst>
                  <a:ext uri="{FF2B5EF4-FFF2-40B4-BE49-F238E27FC236}">
                    <a16:creationId xmlns:a16="http://schemas.microsoft.com/office/drawing/2014/main" id="{F524CE81-24CD-4F3C-91FA-33693949C22C}"/>
                  </a:ext>
                </a:extLst>
              </p:cNvPr>
              <p:cNvSpPr txBox="1"/>
              <p:nvPr/>
            </p:nvSpPr>
            <p:spPr>
              <a:xfrm>
                <a:off x="9068572" y="3777158"/>
                <a:ext cx="2543325" cy="523220"/>
              </a:xfrm>
              <a:prstGeom prst="rect">
                <a:avLst/>
              </a:prstGeom>
              <a:solidFill>
                <a:schemeClr val="bg2">
                  <a:lumMod val="90000"/>
                </a:schemeClr>
              </a:solidFill>
            </p:spPr>
            <p:txBody>
              <a:bodyPr wrap="square" rtlCol="0">
                <a:spAutoFit/>
              </a:bodyPr>
              <a:lstStyle/>
              <a:p>
                <a:pPr algn="ctr"/>
                <a:r>
                  <a:rPr lang="en-US" sz="1400" i="1">
                    <a:latin typeface="Century Gothic" panose="020B0502020202020204" pitchFamily="34" charset="0"/>
                  </a:rPr>
                  <a:t>Large &amp; Diverse Donor Market</a:t>
                </a:r>
              </a:p>
            </p:txBody>
          </p:sp>
          <p:sp>
            <p:nvSpPr>
              <p:cNvPr id="55" name="TextBox 54">
                <a:extLst>
                  <a:ext uri="{FF2B5EF4-FFF2-40B4-BE49-F238E27FC236}">
                    <a16:creationId xmlns:a16="http://schemas.microsoft.com/office/drawing/2014/main" id="{02FB3E99-55EA-4432-8ED3-52D2F423FD29}"/>
                  </a:ext>
                </a:extLst>
              </p:cNvPr>
              <p:cNvSpPr txBox="1"/>
              <p:nvPr/>
            </p:nvSpPr>
            <p:spPr>
              <a:xfrm>
                <a:off x="4854764" y="3791062"/>
                <a:ext cx="493505" cy="338554"/>
              </a:xfrm>
              <a:prstGeom prst="rect">
                <a:avLst/>
              </a:prstGeom>
              <a:noFill/>
            </p:spPr>
            <p:txBody>
              <a:bodyPr wrap="square" rtlCol="0">
                <a:spAutoFit/>
              </a:bodyPr>
              <a:lstStyle/>
              <a:p>
                <a:r>
                  <a:rPr lang="en-US" sz="1600">
                    <a:latin typeface="Century Gothic" panose="020B0502020202020204" pitchFamily="34" charset="0"/>
                  </a:rPr>
                  <a:t>+</a:t>
                </a:r>
              </a:p>
            </p:txBody>
          </p:sp>
          <p:sp>
            <p:nvSpPr>
              <p:cNvPr id="56" name="TextBox 55">
                <a:extLst>
                  <a:ext uri="{FF2B5EF4-FFF2-40B4-BE49-F238E27FC236}">
                    <a16:creationId xmlns:a16="http://schemas.microsoft.com/office/drawing/2014/main" id="{E0CD7D24-8411-4EEA-8419-C4F92D3BB613}"/>
                  </a:ext>
                </a:extLst>
              </p:cNvPr>
              <p:cNvSpPr txBox="1"/>
              <p:nvPr/>
            </p:nvSpPr>
            <p:spPr>
              <a:xfrm>
                <a:off x="8749918" y="3777158"/>
                <a:ext cx="493505" cy="338554"/>
              </a:xfrm>
              <a:prstGeom prst="rect">
                <a:avLst/>
              </a:prstGeom>
              <a:noFill/>
            </p:spPr>
            <p:txBody>
              <a:bodyPr wrap="square" rtlCol="0">
                <a:spAutoFit/>
              </a:bodyPr>
              <a:lstStyle/>
              <a:p>
                <a:r>
                  <a:rPr lang="en-US" sz="1600">
                    <a:latin typeface="Century Gothic" panose="020B0502020202020204" pitchFamily="34" charset="0"/>
                  </a:rPr>
                  <a:t>=</a:t>
                </a:r>
              </a:p>
            </p:txBody>
          </p:sp>
        </p:grpSp>
      </p:grpSp>
    </p:spTree>
    <p:extLst>
      <p:ext uri="{BB962C8B-B14F-4D97-AF65-F5344CB8AC3E}">
        <p14:creationId xmlns:p14="http://schemas.microsoft.com/office/powerpoint/2010/main" val="34386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oomington,IN Mayor John Hamilton">
            <a:extLst>
              <a:ext uri="{FF2B5EF4-FFF2-40B4-BE49-F238E27FC236}">
                <a16:creationId xmlns:a16="http://schemas.microsoft.com/office/drawing/2014/main" id="{9744465F-384C-4001-AA14-911DB08F7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7FF224-C476-4BC7-A9B1-5808D54B718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11</a:t>
            </a:r>
          </a:p>
        </p:txBody>
      </p:sp>
      <p:grpSp>
        <p:nvGrpSpPr>
          <p:cNvPr id="7" name="Group 6">
            <a:extLst>
              <a:ext uri="{FF2B5EF4-FFF2-40B4-BE49-F238E27FC236}">
                <a16:creationId xmlns:a16="http://schemas.microsoft.com/office/drawing/2014/main" id="{360165A3-9DEE-416F-9D2D-8C84BB40FB02}"/>
              </a:ext>
            </a:extLst>
          </p:cNvPr>
          <p:cNvGrpSpPr/>
          <p:nvPr/>
        </p:nvGrpSpPr>
        <p:grpSpPr>
          <a:xfrm>
            <a:off x="2732" y="509"/>
            <a:ext cx="12543395" cy="1046404"/>
            <a:chOff x="2732" y="509"/>
            <a:chExt cx="12543395" cy="1046404"/>
          </a:xfrm>
        </p:grpSpPr>
        <p:sp>
          <p:nvSpPr>
            <p:cNvPr id="8" name="Rectangle 7">
              <a:extLst>
                <a:ext uri="{FF2B5EF4-FFF2-40B4-BE49-F238E27FC236}">
                  <a16:creationId xmlns:a16="http://schemas.microsoft.com/office/drawing/2014/main" id="{D27A7BCE-1AF3-49B7-8B25-7DC0956847C1}"/>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904356-6D71-4AFB-AE22-7E81132CAA12}"/>
                </a:ext>
              </a:extLst>
            </p:cNvPr>
            <p:cNvSpPr txBox="1"/>
            <p:nvPr/>
          </p:nvSpPr>
          <p:spPr>
            <a:xfrm>
              <a:off x="757249" y="262711"/>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Phase 2 of the 8 Step Implementation Strategy for Partnering with Landlords</a:t>
              </a:r>
            </a:p>
          </p:txBody>
        </p:sp>
      </p:grpSp>
      <p:sp>
        <p:nvSpPr>
          <p:cNvPr id="3" name="Rectangle 2">
            <a:extLst>
              <a:ext uri="{FF2B5EF4-FFF2-40B4-BE49-F238E27FC236}">
                <a16:creationId xmlns:a16="http://schemas.microsoft.com/office/drawing/2014/main" id="{A440DA12-D233-4316-B873-D52BC6A20090}"/>
              </a:ext>
            </a:extLst>
          </p:cNvPr>
          <p:cNvSpPr/>
          <p:nvPr/>
        </p:nvSpPr>
        <p:spPr>
          <a:xfrm>
            <a:off x="341372" y="1206858"/>
            <a:ext cx="11537941" cy="392469"/>
          </a:xfrm>
          <a:prstGeom prst="rect">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E3C0B0A-DFF0-45E0-8131-628509AD98C0}"/>
              </a:ext>
            </a:extLst>
          </p:cNvPr>
          <p:cNvSpPr txBox="1"/>
          <p:nvPr/>
        </p:nvSpPr>
        <p:spPr>
          <a:xfrm>
            <a:off x="4521557" y="1236052"/>
            <a:ext cx="2975068" cy="523220"/>
          </a:xfrm>
          <a:prstGeom prst="rect">
            <a:avLst/>
          </a:prstGeom>
          <a:noFill/>
        </p:spPr>
        <p:txBody>
          <a:bodyPr wrap="square" rtlCol="0">
            <a:spAutoFit/>
          </a:bodyPr>
          <a:lstStyle/>
          <a:p>
            <a:r>
              <a:rPr lang="en-US" sz="1400" b="1">
                <a:latin typeface="Century Gothic" panose="020B0502020202020204" pitchFamily="34" charset="0"/>
              </a:rPr>
              <a:t>Phase 2: Implementation </a:t>
            </a:r>
            <a:endParaRPr lang="en-US" sz="1400" i="1">
              <a:latin typeface="Century Gothic" panose="020B0502020202020204" pitchFamily="34" charset="0"/>
            </a:endParaRPr>
          </a:p>
          <a:p>
            <a:endParaRPr lang="en-US" sz="1400">
              <a:latin typeface="Century Gothic" panose="020B0502020202020204" pitchFamily="34" charset="0"/>
            </a:endParaRPr>
          </a:p>
        </p:txBody>
      </p:sp>
      <p:sp>
        <p:nvSpPr>
          <p:cNvPr id="20" name="TextBox 19">
            <a:extLst>
              <a:ext uri="{FF2B5EF4-FFF2-40B4-BE49-F238E27FC236}">
                <a16:creationId xmlns:a16="http://schemas.microsoft.com/office/drawing/2014/main" id="{363B1C2F-20C2-41C1-AE08-0C4C7E09E97F}"/>
              </a:ext>
            </a:extLst>
          </p:cNvPr>
          <p:cNvSpPr txBox="1"/>
          <p:nvPr/>
        </p:nvSpPr>
        <p:spPr>
          <a:xfrm>
            <a:off x="514246" y="1742864"/>
            <a:ext cx="3219673" cy="1754326"/>
          </a:xfrm>
          <a:prstGeom prst="rect">
            <a:avLst/>
          </a:prstGeom>
          <a:noFill/>
        </p:spPr>
        <p:txBody>
          <a:bodyPr wrap="square" rtlCol="0">
            <a:spAutoFit/>
          </a:bodyPr>
          <a:lstStyle/>
          <a:p>
            <a:r>
              <a:rPr lang="en-US" sz="1400" b="1">
                <a:latin typeface="Century Gothic" panose="020B0502020202020204" pitchFamily="34" charset="0"/>
              </a:rPr>
              <a:t>Recruiting Diversity Committee </a:t>
            </a:r>
          </a:p>
          <a:p>
            <a:r>
              <a:rPr lang="en-US" sz="1400">
                <a:latin typeface="Century Gothic" panose="020B0502020202020204" pitchFamily="34" charset="0"/>
              </a:rPr>
              <a:t>Focusing on organizations with heavy URM populations, send outreach and conduct meetings with interested clients </a:t>
            </a:r>
          </a:p>
          <a:p>
            <a:r>
              <a:rPr lang="en-US" sz="1200" i="1">
                <a:latin typeface="Century Gothic" panose="020B0502020202020204" pitchFamily="34" charset="0"/>
              </a:rPr>
              <a:t>Managed by: Inspire Solutions &amp; two CJAM Board committee members </a:t>
            </a:r>
          </a:p>
          <a:p>
            <a:endParaRPr lang="en-US" sz="1400">
              <a:latin typeface="Century Gothic" panose="020B0502020202020204" pitchFamily="34" charset="0"/>
            </a:endParaRPr>
          </a:p>
        </p:txBody>
      </p:sp>
      <p:sp>
        <p:nvSpPr>
          <p:cNvPr id="21" name="TextBox 20">
            <a:extLst>
              <a:ext uri="{FF2B5EF4-FFF2-40B4-BE49-F238E27FC236}">
                <a16:creationId xmlns:a16="http://schemas.microsoft.com/office/drawing/2014/main" id="{E24D52A8-D309-4099-A7F7-2EC9FDFD8A3E}"/>
              </a:ext>
            </a:extLst>
          </p:cNvPr>
          <p:cNvSpPr txBox="1"/>
          <p:nvPr/>
        </p:nvSpPr>
        <p:spPr>
          <a:xfrm>
            <a:off x="4330968" y="1715237"/>
            <a:ext cx="3534146" cy="1815882"/>
          </a:xfrm>
          <a:prstGeom prst="rect">
            <a:avLst/>
          </a:prstGeom>
          <a:noFill/>
        </p:spPr>
        <p:txBody>
          <a:bodyPr wrap="square" rtlCol="0">
            <a:spAutoFit/>
          </a:bodyPr>
          <a:lstStyle/>
          <a:p>
            <a:r>
              <a:rPr lang="en-US" sz="1400" b="1">
                <a:latin typeface="Century Gothic" panose="020B0502020202020204" pitchFamily="34" charset="0"/>
              </a:rPr>
              <a:t>Feedback &amp; Strategic Alignment Session #2</a:t>
            </a:r>
          </a:p>
          <a:p>
            <a:r>
              <a:rPr lang="en-US" sz="1400">
                <a:latin typeface="Century Gothic" panose="020B0502020202020204" pitchFamily="34" charset="0"/>
              </a:rPr>
              <a:t>Get feedback on progress on Round-Up Rent, marketing initiatives, and diversity recruiting to ensure CJAM interests and capabilities are the same </a:t>
            </a:r>
          </a:p>
          <a:p>
            <a:r>
              <a:rPr lang="en-US" sz="1200" i="1">
                <a:latin typeface="Century Gothic" panose="020B0502020202020204" pitchFamily="34" charset="0"/>
              </a:rPr>
              <a:t>Managed by: Inspire Solutions</a:t>
            </a:r>
          </a:p>
          <a:p>
            <a:endParaRPr lang="en-US" sz="1400">
              <a:latin typeface="Century Gothic" panose="020B0502020202020204" pitchFamily="34" charset="0"/>
            </a:endParaRPr>
          </a:p>
        </p:txBody>
      </p:sp>
      <p:sp>
        <p:nvSpPr>
          <p:cNvPr id="22" name="TextBox 21">
            <a:extLst>
              <a:ext uri="{FF2B5EF4-FFF2-40B4-BE49-F238E27FC236}">
                <a16:creationId xmlns:a16="http://schemas.microsoft.com/office/drawing/2014/main" id="{0FB36137-9416-4C52-8107-9A24A6EB2013}"/>
              </a:ext>
            </a:extLst>
          </p:cNvPr>
          <p:cNvSpPr txBox="1"/>
          <p:nvPr/>
        </p:nvSpPr>
        <p:spPr>
          <a:xfrm>
            <a:off x="8371365" y="1673000"/>
            <a:ext cx="3696421" cy="1323439"/>
          </a:xfrm>
          <a:prstGeom prst="rect">
            <a:avLst/>
          </a:prstGeom>
          <a:noFill/>
        </p:spPr>
        <p:txBody>
          <a:bodyPr wrap="square" rtlCol="0">
            <a:spAutoFit/>
          </a:bodyPr>
          <a:lstStyle/>
          <a:p>
            <a:r>
              <a:rPr lang="en-US" sz="1400" b="1">
                <a:latin typeface="Century Gothic" panose="020B0502020202020204" pitchFamily="34" charset="0"/>
              </a:rPr>
              <a:t>Launch </a:t>
            </a:r>
          </a:p>
          <a:p>
            <a:r>
              <a:rPr lang="en-US" sz="1400">
                <a:latin typeface="Century Gothic" panose="020B0502020202020204" pitchFamily="34" charset="0"/>
              </a:rPr>
              <a:t>By October have all initiatives rolled out to the Bloomington Community </a:t>
            </a:r>
          </a:p>
          <a:p>
            <a:r>
              <a:rPr lang="en-US" sz="1200" i="1">
                <a:latin typeface="Century Gothic" panose="020B0502020202020204" pitchFamily="34" charset="0"/>
              </a:rPr>
              <a:t>Managed by: Inspire Solutions, working closely with landlords and staff</a:t>
            </a:r>
          </a:p>
          <a:p>
            <a:endParaRPr lang="en-US" sz="1400">
              <a:latin typeface="Century Gothic" panose="020B0502020202020204" pitchFamily="34" charset="0"/>
            </a:endParaRPr>
          </a:p>
        </p:txBody>
      </p:sp>
      <p:sp>
        <p:nvSpPr>
          <p:cNvPr id="24" name="Rectangle 23">
            <a:extLst>
              <a:ext uri="{FF2B5EF4-FFF2-40B4-BE49-F238E27FC236}">
                <a16:creationId xmlns:a16="http://schemas.microsoft.com/office/drawing/2014/main" id="{9E3F1C91-5C6A-4D0F-8276-7FB3481E028E}"/>
              </a:ext>
            </a:extLst>
          </p:cNvPr>
          <p:cNvSpPr/>
          <p:nvPr/>
        </p:nvSpPr>
        <p:spPr>
          <a:xfrm>
            <a:off x="448672" y="5227914"/>
            <a:ext cx="11537941" cy="737778"/>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119EFC1-FD6D-47A2-ADA0-363DF10F97F1}"/>
              </a:ext>
            </a:extLst>
          </p:cNvPr>
          <p:cNvSpPr txBox="1"/>
          <p:nvPr/>
        </p:nvSpPr>
        <p:spPr>
          <a:xfrm>
            <a:off x="902952" y="5347544"/>
            <a:ext cx="11082571" cy="954107"/>
          </a:xfrm>
          <a:prstGeom prst="rect">
            <a:avLst/>
          </a:prstGeom>
          <a:noFill/>
        </p:spPr>
        <p:txBody>
          <a:bodyPr wrap="square" rtlCol="0">
            <a:spAutoFit/>
          </a:bodyPr>
          <a:lstStyle/>
          <a:p>
            <a:r>
              <a:rPr lang="en-US" sz="1400" b="1">
                <a:latin typeface="Century Gothic" panose="020B0502020202020204" pitchFamily="34" charset="0"/>
              </a:rPr>
              <a:t>We understand the human capital costs of implementing any recommendation on a small non-profit like CJAM.</a:t>
            </a:r>
          </a:p>
          <a:p>
            <a:r>
              <a:rPr lang="en-US" sz="1400" b="1">
                <a:latin typeface="Century Gothic" panose="020B0502020202020204" pitchFamily="34" charset="0"/>
              </a:rPr>
              <a:t> Inspire Solutions will work with your team at every step of the way and submit biweekly updates about our progress. </a:t>
            </a:r>
          </a:p>
          <a:p>
            <a:endParaRPr lang="en-US" sz="1400" b="1">
              <a:latin typeface="Century Gothic" panose="020B0502020202020204" pitchFamily="34" charset="0"/>
            </a:endParaRPr>
          </a:p>
          <a:p>
            <a:endParaRPr lang="en-US" sz="1400" b="1">
              <a:latin typeface="Century Gothic" panose="020B0502020202020204" pitchFamily="34" charset="0"/>
            </a:endParaRPr>
          </a:p>
        </p:txBody>
      </p:sp>
      <p:sp>
        <p:nvSpPr>
          <p:cNvPr id="32" name="TextBox 31">
            <a:extLst>
              <a:ext uri="{FF2B5EF4-FFF2-40B4-BE49-F238E27FC236}">
                <a16:creationId xmlns:a16="http://schemas.microsoft.com/office/drawing/2014/main" id="{B3C957CA-7EFD-4D4A-9B31-E1A00BBA9096}"/>
              </a:ext>
            </a:extLst>
          </p:cNvPr>
          <p:cNvSpPr txBox="1"/>
          <p:nvPr/>
        </p:nvSpPr>
        <p:spPr>
          <a:xfrm>
            <a:off x="1763561" y="3733636"/>
            <a:ext cx="4126842" cy="1538883"/>
          </a:xfrm>
          <a:prstGeom prst="rect">
            <a:avLst/>
          </a:prstGeom>
          <a:noFill/>
        </p:spPr>
        <p:txBody>
          <a:bodyPr wrap="square" rtlCol="0">
            <a:spAutoFit/>
          </a:bodyPr>
          <a:lstStyle/>
          <a:p>
            <a:r>
              <a:rPr lang="en-US" sz="1400" b="1">
                <a:latin typeface="Century Gothic" panose="020B0502020202020204" pitchFamily="34" charset="0"/>
              </a:rPr>
              <a:t>Collection </a:t>
            </a:r>
          </a:p>
          <a:p>
            <a:r>
              <a:rPr lang="en-US" sz="1400">
                <a:latin typeface="Century Gothic" panose="020B0502020202020204" pitchFamily="34" charset="0"/>
              </a:rPr>
              <a:t>Collect donations from properties, and check in with the diversity committee about progress </a:t>
            </a:r>
          </a:p>
          <a:p>
            <a:r>
              <a:rPr lang="en-US" sz="1200" i="1">
                <a:latin typeface="Century Gothic" panose="020B0502020202020204" pitchFamily="34" charset="0"/>
              </a:rPr>
              <a:t>Managed by: Inspire Solutions &amp; two CJAM Board committee members </a:t>
            </a:r>
          </a:p>
          <a:p>
            <a:endParaRPr lang="en-US" sz="1400">
              <a:latin typeface="Century Gothic" panose="020B0502020202020204" pitchFamily="34" charset="0"/>
            </a:endParaRPr>
          </a:p>
        </p:txBody>
      </p:sp>
      <p:sp>
        <p:nvSpPr>
          <p:cNvPr id="34" name="TextBox 33">
            <a:extLst>
              <a:ext uri="{FF2B5EF4-FFF2-40B4-BE49-F238E27FC236}">
                <a16:creationId xmlns:a16="http://schemas.microsoft.com/office/drawing/2014/main" id="{8542F09D-82CA-4A07-A1BE-D266C0E9352A}"/>
              </a:ext>
            </a:extLst>
          </p:cNvPr>
          <p:cNvSpPr txBox="1"/>
          <p:nvPr/>
        </p:nvSpPr>
        <p:spPr>
          <a:xfrm>
            <a:off x="7230240" y="3569347"/>
            <a:ext cx="4562367" cy="1354217"/>
          </a:xfrm>
          <a:prstGeom prst="rect">
            <a:avLst/>
          </a:prstGeom>
          <a:noFill/>
        </p:spPr>
        <p:txBody>
          <a:bodyPr wrap="square" rtlCol="0">
            <a:spAutoFit/>
          </a:bodyPr>
          <a:lstStyle/>
          <a:p>
            <a:r>
              <a:rPr lang="en-US" sz="1400" b="1">
                <a:latin typeface="Century Gothic" panose="020B0502020202020204" pitchFamily="34" charset="0"/>
              </a:rPr>
              <a:t>Feedback &amp; Strategic Alignment Session #3</a:t>
            </a:r>
          </a:p>
          <a:p>
            <a:r>
              <a:rPr lang="en-US" sz="1400">
                <a:latin typeface="Century Gothic" panose="020B0502020202020204" pitchFamily="34" charset="0"/>
              </a:rPr>
              <a:t>Get feedback on progress so far, survey CJAM employees on their ability to deal with increased capacity, and interview landlords.</a:t>
            </a:r>
          </a:p>
          <a:p>
            <a:r>
              <a:rPr lang="en-US" sz="1200" i="1">
                <a:latin typeface="Century Gothic" panose="020B0502020202020204" pitchFamily="34" charset="0"/>
              </a:rPr>
              <a:t>Managed by: Inspire Solutions and CJAM leadership</a:t>
            </a:r>
          </a:p>
          <a:p>
            <a:endParaRPr lang="en-US" sz="1400">
              <a:latin typeface="Century Gothic" panose="020B0502020202020204" pitchFamily="34" charset="0"/>
            </a:endParaRPr>
          </a:p>
        </p:txBody>
      </p:sp>
      <p:sp>
        <p:nvSpPr>
          <p:cNvPr id="35" name="Flowchart: Connector 34">
            <a:extLst>
              <a:ext uri="{FF2B5EF4-FFF2-40B4-BE49-F238E27FC236}">
                <a16:creationId xmlns:a16="http://schemas.microsoft.com/office/drawing/2014/main" id="{E6964FF2-AAA0-4EE5-837F-F9963FBD4043}"/>
              </a:ext>
            </a:extLst>
          </p:cNvPr>
          <p:cNvSpPr/>
          <p:nvPr/>
        </p:nvSpPr>
        <p:spPr>
          <a:xfrm>
            <a:off x="8082447" y="1712444"/>
            <a:ext cx="245685" cy="274319"/>
          </a:xfrm>
          <a:prstGeom prst="flowChartConnector">
            <a:avLst/>
          </a:prstGeom>
          <a:solidFill>
            <a:schemeClr val="bg1"/>
          </a:solidFill>
          <a:ln>
            <a:solidFill>
              <a:srgbClr val="D8B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AD1B8DE-E637-4050-8521-37C468CE29E5}"/>
              </a:ext>
            </a:extLst>
          </p:cNvPr>
          <p:cNvSpPr txBox="1"/>
          <p:nvPr/>
        </p:nvSpPr>
        <p:spPr>
          <a:xfrm>
            <a:off x="8134792" y="1688215"/>
            <a:ext cx="45720" cy="307777"/>
          </a:xfrm>
          <a:prstGeom prst="rect">
            <a:avLst/>
          </a:prstGeom>
          <a:noFill/>
        </p:spPr>
        <p:txBody>
          <a:bodyPr wrap="square" rtlCol="0">
            <a:spAutoFit/>
          </a:bodyPr>
          <a:lstStyle/>
          <a:p>
            <a:r>
              <a:rPr lang="en-US" sz="1400">
                <a:latin typeface="Century Gothic" panose="020B0502020202020204" pitchFamily="34" charset="0"/>
              </a:rPr>
              <a:t>6</a:t>
            </a:r>
          </a:p>
        </p:txBody>
      </p:sp>
      <p:sp>
        <p:nvSpPr>
          <p:cNvPr id="38" name="Flowchart: Connector 37">
            <a:extLst>
              <a:ext uri="{FF2B5EF4-FFF2-40B4-BE49-F238E27FC236}">
                <a16:creationId xmlns:a16="http://schemas.microsoft.com/office/drawing/2014/main" id="{10EB026E-0028-48F3-A969-13C4F910D36E}"/>
              </a:ext>
            </a:extLst>
          </p:cNvPr>
          <p:cNvSpPr/>
          <p:nvPr/>
        </p:nvSpPr>
        <p:spPr>
          <a:xfrm>
            <a:off x="307237" y="1810378"/>
            <a:ext cx="245685" cy="274319"/>
          </a:xfrm>
          <a:prstGeom prst="flowChartConnector">
            <a:avLst/>
          </a:prstGeom>
          <a:solidFill>
            <a:schemeClr val="bg1"/>
          </a:solidFill>
          <a:ln>
            <a:solidFill>
              <a:srgbClr val="D8B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28F756F-9F9D-4960-8229-0FC889343100}"/>
              </a:ext>
            </a:extLst>
          </p:cNvPr>
          <p:cNvSpPr txBox="1"/>
          <p:nvPr/>
        </p:nvSpPr>
        <p:spPr>
          <a:xfrm>
            <a:off x="373416" y="1776621"/>
            <a:ext cx="45720" cy="307777"/>
          </a:xfrm>
          <a:prstGeom prst="rect">
            <a:avLst/>
          </a:prstGeom>
          <a:noFill/>
        </p:spPr>
        <p:txBody>
          <a:bodyPr wrap="square" rtlCol="0">
            <a:spAutoFit/>
          </a:bodyPr>
          <a:lstStyle/>
          <a:p>
            <a:r>
              <a:rPr lang="en-US" sz="1400">
                <a:latin typeface="Century Gothic" panose="020B0502020202020204" pitchFamily="34" charset="0"/>
              </a:rPr>
              <a:t>4</a:t>
            </a:r>
          </a:p>
        </p:txBody>
      </p:sp>
      <p:sp>
        <p:nvSpPr>
          <p:cNvPr id="40" name="Flowchart: Connector 39">
            <a:extLst>
              <a:ext uri="{FF2B5EF4-FFF2-40B4-BE49-F238E27FC236}">
                <a16:creationId xmlns:a16="http://schemas.microsoft.com/office/drawing/2014/main" id="{91894D84-9521-4C11-9641-F02A780C286D}"/>
              </a:ext>
            </a:extLst>
          </p:cNvPr>
          <p:cNvSpPr/>
          <p:nvPr/>
        </p:nvSpPr>
        <p:spPr>
          <a:xfrm>
            <a:off x="4058716" y="1809521"/>
            <a:ext cx="245685" cy="274319"/>
          </a:xfrm>
          <a:prstGeom prst="flowChartConnector">
            <a:avLst/>
          </a:prstGeom>
          <a:solidFill>
            <a:schemeClr val="bg1"/>
          </a:solidFill>
          <a:ln>
            <a:solidFill>
              <a:srgbClr val="D8B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9E574D-E71B-426B-BCA8-9057530A1F0E}"/>
              </a:ext>
            </a:extLst>
          </p:cNvPr>
          <p:cNvSpPr txBox="1"/>
          <p:nvPr/>
        </p:nvSpPr>
        <p:spPr>
          <a:xfrm>
            <a:off x="4124895" y="1775764"/>
            <a:ext cx="45720" cy="307777"/>
          </a:xfrm>
          <a:prstGeom prst="rect">
            <a:avLst/>
          </a:prstGeom>
          <a:noFill/>
        </p:spPr>
        <p:txBody>
          <a:bodyPr wrap="square" rtlCol="0">
            <a:spAutoFit/>
          </a:bodyPr>
          <a:lstStyle/>
          <a:p>
            <a:r>
              <a:rPr lang="en-US" sz="1400">
                <a:latin typeface="Century Gothic" panose="020B0502020202020204" pitchFamily="34" charset="0"/>
              </a:rPr>
              <a:t>5</a:t>
            </a:r>
          </a:p>
        </p:txBody>
      </p:sp>
      <p:sp>
        <p:nvSpPr>
          <p:cNvPr id="42" name="Flowchart: Connector 41">
            <a:extLst>
              <a:ext uri="{FF2B5EF4-FFF2-40B4-BE49-F238E27FC236}">
                <a16:creationId xmlns:a16="http://schemas.microsoft.com/office/drawing/2014/main" id="{DADC952A-A349-45BA-85E1-704BEEAB0D7B}"/>
              </a:ext>
            </a:extLst>
          </p:cNvPr>
          <p:cNvSpPr/>
          <p:nvPr/>
        </p:nvSpPr>
        <p:spPr>
          <a:xfrm>
            <a:off x="1517876" y="3767393"/>
            <a:ext cx="245685" cy="274319"/>
          </a:xfrm>
          <a:prstGeom prst="flowChartConnector">
            <a:avLst/>
          </a:prstGeom>
          <a:solidFill>
            <a:schemeClr val="bg1"/>
          </a:solidFill>
          <a:ln>
            <a:solidFill>
              <a:srgbClr val="D8B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0A6A198-E7EF-4A59-94C0-FC53A9450680}"/>
              </a:ext>
            </a:extLst>
          </p:cNvPr>
          <p:cNvSpPr txBox="1"/>
          <p:nvPr/>
        </p:nvSpPr>
        <p:spPr>
          <a:xfrm>
            <a:off x="1584055" y="3733636"/>
            <a:ext cx="45720" cy="307777"/>
          </a:xfrm>
          <a:prstGeom prst="rect">
            <a:avLst/>
          </a:prstGeom>
          <a:noFill/>
        </p:spPr>
        <p:txBody>
          <a:bodyPr wrap="square" rtlCol="0">
            <a:spAutoFit/>
          </a:bodyPr>
          <a:lstStyle/>
          <a:p>
            <a:r>
              <a:rPr lang="en-US" sz="1400">
                <a:latin typeface="Century Gothic" panose="020B0502020202020204" pitchFamily="34" charset="0"/>
              </a:rPr>
              <a:t>7</a:t>
            </a:r>
          </a:p>
        </p:txBody>
      </p:sp>
      <p:sp>
        <p:nvSpPr>
          <p:cNvPr id="44" name="Flowchart: Connector 43">
            <a:extLst>
              <a:ext uri="{FF2B5EF4-FFF2-40B4-BE49-F238E27FC236}">
                <a16:creationId xmlns:a16="http://schemas.microsoft.com/office/drawing/2014/main" id="{2088FF46-8E0D-497B-9A7C-0F6D3FF1D7B3}"/>
              </a:ext>
            </a:extLst>
          </p:cNvPr>
          <p:cNvSpPr/>
          <p:nvPr/>
        </p:nvSpPr>
        <p:spPr>
          <a:xfrm>
            <a:off x="6918981" y="3637618"/>
            <a:ext cx="245685" cy="274319"/>
          </a:xfrm>
          <a:prstGeom prst="flowChartConnector">
            <a:avLst/>
          </a:prstGeom>
          <a:solidFill>
            <a:schemeClr val="bg1"/>
          </a:solidFill>
          <a:ln>
            <a:solidFill>
              <a:srgbClr val="D8B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2A70DF6-69A3-47B5-896E-CBB1F21D1B50}"/>
              </a:ext>
            </a:extLst>
          </p:cNvPr>
          <p:cNvSpPr txBox="1"/>
          <p:nvPr/>
        </p:nvSpPr>
        <p:spPr>
          <a:xfrm>
            <a:off x="6985160" y="3603861"/>
            <a:ext cx="45720" cy="307777"/>
          </a:xfrm>
          <a:prstGeom prst="rect">
            <a:avLst/>
          </a:prstGeom>
          <a:noFill/>
        </p:spPr>
        <p:txBody>
          <a:bodyPr wrap="square" rtlCol="0">
            <a:spAutoFit/>
          </a:bodyPr>
          <a:lstStyle/>
          <a:p>
            <a:r>
              <a:rPr lang="en-US" sz="1400">
                <a:latin typeface="Century Gothic" panose="020B0502020202020204" pitchFamily="34" charset="0"/>
              </a:rPr>
              <a:t>8</a:t>
            </a:r>
          </a:p>
        </p:txBody>
      </p:sp>
      <p:cxnSp>
        <p:nvCxnSpPr>
          <p:cNvPr id="46" name="Straight Arrow Connector 45">
            <a:extLst>
              <a:ext uri="{FF2B5EF4-FFF2-40B4-BE49-F238E27FC236}">
                <a16:creationId xmlns:a16="http://schemas.microsoft.com/office/drawing/2014/main" id="{9D90519C-2DD0-472F-AF59-40BE3EC3295E}"/>
              </a:ext>
            </a:extLst>
          </p:cNvPr>
          <p:cNvCxnSpPr>
            <a:cxnSpLocks/>
          </p:cNvCxnSpPr>
          <p:nvPr/>
        </p:nvCxnSpPr>
        <p:spPr>
          <a:xfrm>
            <a:off x="3635589" y="2625180"/>
            <a:ext cx="423127" cy="0"/>
          </a:xfrm>
          <a:prstGeom prst="straightConnector1">
            <a:avLst/>
          </a:prstGeom>
          <a:ln>
            <a:solidFill>
              <a:srgbClr val="D8BA9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607DF20-0914-4157-A78A-D14131FFCB3C}"/>
              </a:ext>
            </a:extLst>
          </p:cNvPr>
          <p:cNvCxnSpPr>
            <a:cxnSpLocks/>
          </p:cNvCxnSpPr>
          <p:nvPr/>
        </p:nvCxnSpPr>
        <p:spPr>
          <a:xfrm>
            <a:off x="7757385" y="2625180"/>
            <a:ext cx="423127" cy="0"/>
          </a:xfrm>
          <a:prstGeom prst="straightConnector1">
            <a:avLst/>
          </a:prstGeom>
          <a:ln>
            <a:solidFill>
              <a:srgbClr val="D8BA9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BDF6842-2245-4758-80A4-D16620566282}"/>
              </a:ext>
            </a:extLst>
          </p:cNvPr>
          <p:cNvCxnSpPr>
            <a:cxnSpLocks/>
          </p:cNvCxnSpPr>
          <p:nvPr/>
        </p:nvCxnSpPr>
        <p:spPr>
          <a:xfrm>
            <a:off x="6096000" y="4553829"/>
            <a:ext cx="822981" cy="0"/>
          </a:xfrm>
          <a:prstGeom prst="straightConnector1">
            <a:avLst/>
          </a:prstGeom>
          <a:ln>
            <a:solidFill>
              <a:srgbClr val="D8BA92"/>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Playbook with solid fill">
            <a:extLst>
              <a:ext uri="{FF2B5EF4-FFF2-40B4-BE49-F238E27FC236}">
                <a16:creationId xmlns:a16="http://schemas.microsoft.com/office/drawing/2014/main" id="{C9E4D382-D340-478A-880A-A708B87F3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29" y="66510"/>
            <a:ext cx="914400" cy="914400"/>
          </a:xfrm>
          <a:prstGeom prst="rect">
            <a:avLst/>
          </a:prstGeom>
        </p:spPr>
      </p:pic>
      <p:sp>
        <p:nvSpPr>
          <p:cNvPr id="37" name="Rectangle 7">
            <a:extLst>
              <a:ext uri="{FF2B5EF4-FFF2-40B4-BE49-F238E27FC236}">
                <a16:creationId xmlns:a16="http://schemas.microsoft.com/office/drawing/2014/main" id="{55559DA1-9430-4EB0-83AA-795B66BB3DFF}"/>
              </a:ext>
            </a:extLst>
          </p:cNvPr>
          <p:cNvSpPr/>
          <p:nvPr/>
        </p:nvSpPr>
        <p:spPr>
          <a:xfrm>
            <a:off x="757249" y="6230867"/>
            <a:ext cx="872526" cy="400112"/>
          </a:xfrm>
          <a:prstGeom prst="rect">
            <a:avLst/>
          </a:prstGeom>
          <a:solidFill>
            <a:srgbClr val="E6E6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entury Gothic" panose="020B0502020202020204" pitchFamily="34" charset="0"/>
              </a:rPr>
              <a:t>Marketing </a:t>
            </a:r>
          </a:p>
        </p:txBody>
      </p:sp>
      <p:sp>
        <p:nvSpPr>
          <p:cNvPr id="49" name="Rectangle 6">
            <a:extLst>
              <a:ext uri="{FF2B5EF4-FFF2-40B4-BE49-F238E27FC236}">
                <a16:creationId xmlns:a16="http://schemas.microsoft.com/office/drawing/2014/main" id="{430A5950-8AC3-45FF-B781-75603032942E}"/>
              </a:ext>
            </a:extLst>
          </p:cNvPr>
          <p:cNvSpPr/>
          <p:nvPr/>
        </p:nvSpPr>
        <p:spPr>
          <a:xfrm>
            <a:off x="143780" y="6071151"/>
            <a:ext cx="849771" cy="418855"/>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panose="020B0502020202020204" pitchFamily="34" charset="0"/>
              </a:rPr>
              <a:t>Rent</a:t>
            </a:r>
          </a:p>
        </p:txBody>
      </p:sp>
      <p:sp>
        <p:nvSpPr>
          <p:cNvPr id="50" name="Rectangle 49">
            <a:extLst>
              <a:ext uri="{FF2B5EF4-FFF2-40B4-BE49-F238E27FC236}">
                <a16:creationId xmlns:a16="http://schemas.microsoft.com/office/drawing/2014/main" id="{A75F98F7-41AA-4C7F-9945-AA8C3DF51713}"/>
              </a:ext>
            </a:extLst>
          </p:cNvPr>
          <p:cNvSpPr/>
          <p:nvPr/>
        </p:nvSpPr>
        <p:spPr>
          <a:xfrm>
            <a:off x="1370718" y="6395596"/>
            <a:ext cx="872526" cy="372292"/>
          </a:xfrm>
          <a:prstGeom prst="rect">
            <a:avLst/>
          </a:prstGeom>
          <a:solidFill>
            <a:srgbClr val="C29252"/>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entury Gothic" panose="020B0502020202020204" pitchFamily="34" charset="0"/>
              </a:rPr>
              <a:t>Diversity</a:t>
            </a:r>
          </a:p>
        </p:txBody>
      </p:sp>
    </p:spTree>
    <p:extLst>
      <p:ext uri="{BB962C8B-B14F-4D97-AF65-F5344CB8AC3E}">
        <p14:creationId xmlns:p14="http://schemas.microsoft.com/office/powerpoint/2010/main" val="144719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E0B39A2C-4DF6-45B2-892C-86DC1446F550}"/>
              </a:ext>
            </a:extLst>
          </p:cNvPr>
          <p:cNvGraphicFramePr>
            <a:graphicFrameLocks noGrp="1"/>
          </p:cNvGraphicFramePr>
          <p:nvPr>
            <p:extLst>
              <p:ext uri="{D42A27DB-BD31-4B8C-83A1-F6EECF244321}">
                <p14:modId xmlns:p14="http://schemas.microsoft.com/office/powerpoint/2010/main" val="491988287"/>
              </p:ext>
            </p:extLst>
          </p:nvPr>
        </p:nvGraphicFramePr>
        <p:xfrm>
          <a:off x="251748" y="4460373"/>
          <a:ext cx="11596541" cy="1036320"/>
        </p:xfrm>
        <a:graphic>
          <a:graphicData uri="http://schemas.openxmlformats.org/drawingml/2006/table">
            <a:tbl>
              <a:tblPr/>
              <a:tblGrid>
                <a:gridCol w="993392">
                  <a:extLst>
                    <a:ext uri="{9D8B030D-6E8A-4147-A177-3AD203B41FA5}">
                      <a16:colId xmlns:a16="http://schemas.microsoft.com/office/drawing/2014/main" val="4252210272"/>
                    </a:ext>
                  </a:extLst>
                </a:gridCol>
                <a:gridCol w="1653703">
                  <a:extLst>
                    <a:ext uri="{9D8B030D-6E8A-4147-A177-3AD203B41FA5}">
                      <a16:colId xmlns:a16="http://schemas.microsoft.com/office/drawing/2014/main" val="2402675173"/>
                    </a:ext>
                  </a:extLst>
                </a:gridCol>
                <a:gridCol w="758757">
                  <a:extLst>
                    <a:ext uri="{9D8B030D-6E8A-4147-A177-3AD203B41FA5}">
                      <a16:colId xmlns:a16="http://schemas.microsoft.com/office/drawing/2014/main" val="452173188"/>
                    </a:ext>
                  </a:extLst>
                </a:gridCol>
                <a:gridCol w="711301">
                  <a:extLst>
                    <a:ext uri="{9D8B030D-6E8A-4147-A177-3AD203B41FA5}">
                      <a16:colId xmlns:a16="http://schemas.microsoft.com/office/drawing/2014/main" val="1648118894"/>
                    </a:ext>
                  </a:extLst>
                </a:gridCol>
                <a:gridCol w="749435">
                  <a:extLst>
                    <a:ext uri="{9D8B030D-6E8A-4147-A177-3AD203B41FA5}">
                      <a16:colId xmlns:a16="http://schemas.microsoft.com/office/drawing/2014/main" val="194364053"/>
                    </a:ext>
                  </a:extLst>
                </a:gridCol>
                <a:gridCol w="758922">
                  <a:extLst>
                    <a:ext uri="{9D8B030D-6E8A-4147-A177-3AD203B41FA5}">
                      <a16:colId xmlns:a16="http://schemas.microsoft.com/office/drawing/2014/main" val="880824897"/>
                    </a:ext>
                  </a:extLst>
                </a:gridCol>
                <a:gridCol w="749435">
                  <a:extLst>
                    <a:ext uri="{9D8B030D-6E8A-4147-A177-3AD203B41FA5}">
                      <a16:colId xmlns:a16="http://schemas.microsoft.com/office/drawing/2014/main" val="4199381120"/>
                    </a:ext>
                  </a:extLst>
                </a:gridCol>
                <a:gridCol w="749435">
                  <a:extLst>
                    <a:ext uri="{9D8B030D-6E8A-4147-A177-3AD203B41FA5}">
                      <a16:colId xmlns:a16="http://schemas.microsoft.com/office/drawing/2014/main" val="123633332"/>
                    </a:ext>
                  </a:extLst>
                </a:gridCol>
                <a:gridCol w="758921">
                  <a:extLst>
                    <a:ext uri="{9D8B030D-6E8A-4147-A177-3AD203B41FA5}">
                      <a16:colId xmlns:a16="http://schemas.microsoft.com/office/drawing/2014/main" val="1918682932"/>
                    </a:ext>
                  </a:extLst>
                </a:gridCol>
                <a:gridCol w="758922">
                  <a:extLst>
                    <a:ext uri="{9D8B030D-6E8A-4147-A177-3AD203B41FA5}">
                      <a16:colId xmlns:a16="http://schemas.microsoft.com/office/drawing/2014/main" val="1369372637"/>
                    </a:ext>
                  </a:extLst>
                </a:gridCol>
                <a:gridCol w="758922">
                  <a:extLst>
                    <a:ext uri="{9D8B030D-6E8A-4147-A177-3AD203B41FA5}">
                      <a16:colId xmlns:a16="http://schemas.microsoft.com/office/drawing/2014/main" val="2972782230"/>
                    </a:ext>
                  </a:extLst>
                </a:gridCol>
                <a:gridCol w="749435">
                  <a:extLst>
                    <a:ext uri="{9D8B030D-6E8A-4147-A177-3AD203B41FA5}">
                      <a16:colId xmlns:a16="http://schemas.microsoft.com/office/drawing/2014/main" val="1438033173"/>
                    </a:ext>
                  </a:extLst>
                </a:gridCol>
                <a:gridCol w="749435">
                  <a:extLst>
                    <a:ext uri="{9D8B030D-6E8A-4147-A177-3AD203B41FA5}">
                      <a16:colId xmlns:a16="http://schemas.microsoft.com/office/drawing/2014/main" val="3600605591"/>
                    </a:ext>
                  </a:extLst>
                </a:gridCol>
                <a:gridCol w="696526">
                  <a:extLst>
                    <a:ext uri="{9D8B030D-6E8A-4147-A177-3AD203B41FA5}">
                      <a16:colId xmlns:a16="http://schemas.microsoft.com/office/drawing/2014/main" val="1512686218"/>
                    </a:ext>
                  </a:extLst>
                </a:gridCol>
              </a:tblGrid>
              <a:tr h="432685">
                <a:tc rowSpan="2">
                  <a:txBody>
                    <a:bodyPr/>
                    <a:lstStyle/>
                    <a:p>
                      <a:pPr lvl="0" algn="ctr">
                        <a:buNone/>
                      </a:pPr>
                      <a:r>
                        <a:rPr lang="en-US" sz="1400">
                          <a:latin typeface="Century Gothic" panose="020B0502020202020204" pitchFamily="34" charset="0"/>
                        </a:rPr>
                        <a:t>Round-Up Rent Tasks</a:t>
                      </a:r>
                    </a:p>
                  </a:txBody>
                  <a:tcPr anchor="ct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pPr lvl="0" algn="ctr">
                        <a:buNone/>
                      </a:pPr>
                      <a:r>
                        <a:rPr lang="en-US" sz="1400">
                          <a:latin typeface="Century Gothic" panose="020B0502020202020204" pitchFamily="34" charset="0"/>
                        </a:rPr>
                        <a:t>Reach Out to Landlords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mpd="sng">
                      <a:solidFill>
                        <a:schemeClr val="bg2">
                          <a:lumMod val="50000"/>
                        </a:schemeClr>
                      </a:solidFill>
                      <a:prstDash val="solid"/>
                    </a:lnL>
                    <a:lnR w="12700" cmpd="sng">
                      <a:solidFill>
                        <a:schemeClr val="bg2">
                          <a:lumMod val="50000"/>
                        </a:schemeClr>
                      </a:solidFill>
                      <a:prstDash val="soli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492255956"/>
                  </a:ext>
                </a:extLst>
              </a:tr>
              <a:tr h="421256">
                <a:tc vMerge="1">
                  <a:txBody>
                    <a:bodyPr/>
                    <a:lstStyle/>
                    <a:p>
                      <a:endParaRPr lang="en-US" sz="1400"/>
                    </a:p>
                  </a:txBody>
                  <a:tcPr anchor="ct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a:latin typeface="Century Gothic" panose="020B0502020202020204" pitchFamily="34" charset="0"/>
                        </a:rPr>
                        <a:t>Gain Tenants for Round-Up Rent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mpd="sng">
                      <a:solidFill>
                        <a:schemeClr val="bg2">
                          <a:lumMod val="50000"/>
                        </a:schemeClr>
                      </a:solidFill>
                      <a:prstDash val="soli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263759764"/>
                  </a:ext>
                </a:extLst>
              </a:tr>
            </a:tbl>
          </a:graphicData>
        </a:graphic>
      </p:graphicFrame>
      <p:graphicFrame>
        <p:nvGraphicFramePr>
          <p:cNvPr id="36" name="Table 35">
            <a:extLst>
              <a:ext uri="{FF2B5EF4-FFF2-40B4-BE49-F238E27FC236}">
                <a16:creationId xmlns:a16="http://schemas.microsoft.com/office/drawing/2014/main" id="{5F75635D-2EB0-4E6B-9650-79DB19515F39}"/>
              </a:ext>
            </a:extLst>
          </p:cNvPr>
          <p:cNvGraphicFramePr>
            <a:graphicFrameLocks noGrp="1"/>
          </p:cNvGraphicFramePr>
          <p:nvPr>
            <p:extLst>
              <p:ext uri="{D42A27DB-BD31-4B8C-83A1-F6EECF244321}">
                <p14:modId xmlns:p14="http://schemas.microsoft.com/office/powerpoint/2010/main" val="2327105885"/>
              </p:ext>
            </p:extLst>
          </p:nvPr>
        </p:nvGraphicFramePr>
        <p:xfrm>
          <a:off x="251749" y="3383254"/>
          <a:ext cx="11596540" cy="914400"/>
        </p:xfrm>
        <a:graphic>
          <a:graphicData uri="http://schemas.openxmlformats.org/drawingml/2006/table">
            <a:tbl>
              <a:tblPr/>
              <a:tblGrid>
                <a:gridCol w="1071024">
                  <a:extLst>
                    <a:ext uri="{9D8B030D-6E8A-4147-A177-3AD203B41FA5}">
                      <a16:colId xmlns:a16="http://schemas.microsoft.com/office/drawing/2014/main" val="4252210272"/>
                    </a:ext>
                  </a:extLst>
                </a:gridCol>
                <a:gridCol w="1576070">
                  <a:extLst>
                    <a:ext uri="{9D8B030D-6E8A-4147-A177-3AD203B41FA5}">
                      <a16:colId xmlns:a16="http://schemas.microsoft.com/office/drawing/2014/main" val="2402675173"/>
                    </a:ext>
                  </a:extLst>
                </a:gridCol>
                <a:gridCol w="758757">
                  <a:extLst>
                    <a:ext uri="{9D8B030D-6E8A-4147-A177-3AD203B41FA5}">
                      <a16:colId xmlns:a16="http://schemas.microsoft.com/office/drawing/2014/main" val="452173188"/>
                    </a:ext>
                  </a:extLst>
                </a:gridCol>
                <a:gridCol w="711302">
                  <a:extLst>
                    <a:ext uri="{9D8B030D-6E8A-4147-A177-3AD203B41FA5}">
                      <a16:colId xmlns:a16="http://schemas.microsoft.com/office/drawing/2014/main" val="1648118894"/>
                    </a:ext>
                  </a:extLst>
                </a:gridCol>
                <a:gridCol w="749435">
                  <a:extLst>
                    <a:ext uri="{9D8B030D-6E8A-4147-A177-3AD203B41FA5}">
                      <a16:colId xmlns:a16="http://schemas.microsoft.com/office/drawing/2014/main" val="194364053"/>
                    </a:ext>
                  </a:extLst>
                </a:gridCol>
                <a:gridCol w="758922">
                  <a:extLst>
                    <a:ext uri="{9D8B030D-6E8A-4147-A177-3AD203B41FA5}">
                      <a16:colId xmlns:a16="http://schemas.microsoft.com/office/drawing/2014/main" val="880824897"/>
                    </a:ext>
                  </a:extLst>
                </a:gridCol>
                <a:gridCol w="749435">
                  <a:extLst>
                    <a:ext uri="{9D8B030D-6E8A-4147-A177-3AD203B41FA5}">
                      <a16:colId xmlns:a16="http://schemas.microsoft.com/office/drawing/2014/main" val="4199381120"/>
                    </a:ext>
                  </a:extLst>
                </a:gridCol>
                <a:gridCol w="749435">
                  <a:extLst>
                    <a:ext uri="{9D8B030D-6E8A-4147-A177-3AD203B41FA5}">
                      <a16:colId xmlns:a16="http://schemas.microsoft.com/office/drawing/2014/main" val="123633332"/>
                    </a:ext>
                  </a:extLst>
                </a:gridCol>
                <a:gridCol w="758921">
                  <a:extLst>
                    <a:ext uri="{9D8B030D-6E8A-4147-A177-3AD203B41FA5}">
                      <a16:colId xmlns:a16="http://schemas.microsoft.com/office/drawing/2014/main" val="1918682932"/>
                    </a:ext>
                  </a:extLst>
                </a:gridCol>
                <a:gridCol w="758922">
                  <a:extLst>
                    <a:ext uri="{9D8B030D-6E8A-4147-A177-3AD203B41FA5}">
                      <a16:colId xmlns:a16="http://schemas.microsoft.com/office/drawing/2014/main" val="1369372637"/>
                    </a:ext>
                  </a:extLst>
                </a:gridCol>
                <a:gridCol w="758922">
                  <a:extLst>
                    <a:ext uri="{9D8B030D-6E8A-4147-A177-3AD203B41FA5}">
                      <a16:colId xmlns:a16="http://schemas.microsoft.com/office/drawing/2014/main" val="2972782230"/>
                    </a:ext>
                  </a:extLst>
                </a:gridCol>
                <a:gridCol w="749435">
                  <a:extLst>
                    <a:ext uri="{9D8B030D-6E8A-4147-A177-3AD203B41FA5}">
                      <a16:colId xmlns:a16="http://schemas.microsoft.com/office/drawing/2014/main" val="1438033173"/>
                    </a:ext>
                  </a:extLst>
                </a:gridCol>
                <a:gridCol w="749435">
                  <a:extLst>
                    <a:ext uri="{9D8B030D-6E8A-4147-A177-3AD203B41FA5}">
                      <a16:colId xmlns:a16="http://schemas.microsoft.com/office/drawing/2014/main" val="3600605591"/>
                    </a:ext>
                  </a:extLst>
                </a:gridCol>
                <a:gridCol w="696525">
                  <a:extLst>
                    <a:ext uri="{9D8B030D-6E8A-4147-A177-3AD203B41FA5}">
                      <a16:colId xmlns:a16="http://schemas.microsoft.com/office/drawing/2014/main" val="1512686218"/>
                    </a:ext>
                  </a:extLst>
                </a:gridCol>
              </a:tblGrid>
              <a:tr h="432685">
                <a:tc rowSpan="2">
                  <a:txBody>
                    <a:bodyPr/>
                    <a:lstStyle/>
                    <a:p>
                      <a:pPr lvl="0" algn="ctr">
                        <a:buNone/>
                      </a:pPr>
                      <a:r>
                        <a:rPr lang="en-US" sz="1200">
                          <a:latin typeface="Century Gothic" panose="020B0502020202020204" pitchFamily="34" charset="0"/>
                        </a:rPr>
                        <a:t>Diversity Committee Tasks</a:t>
                      </a:r>
                    </a:p>
                  </a:txBody>
                  <a:tcPr anchor="ct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pPr lvl="0" algn="ctr">
                        <a:buNone/>
                      </a:pPr>
                      <a:r>
                        <a:rPr lang="en-US" sz="1200">
                          <a:latin typeface="Century Gothic" panose="020B0502020202020204" pitchFamily="34" charset="0"/>
                        </a:rPr>
                        <a:t>Form Diversity Committee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mpd="sng">
                      <a:solidFill>
                        <a:schemeClr val="bg2">
                          <a:lumMod val="50000"/>
                        </a:schemeClr>
                      </a:solidFill>
                      <a:prstDash val="solid"/>
                    </a:lnL>
                    <a:lnR w="12700" cmpd="sng">
                      <a:solidFill>
                        <a:schemeClr val="bg2">
                          <a:lumMod val="50000"/>
                        </a:schemeClr>
                      </a:solidFill>
                      <a:prstDash val="soli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492255956"/>
                  </a:ext>
                </a:extLst>
              </a:tr>
              <a:tr h="421256">
                <a:tc vMerge="1">
                  <a:txBody>
                    <a:bodyPr/>
                    <a:lstStyle/>
                    <a:p>
                      <a:endParaRPr lang="en-US" sz="1400"/>
                    </a:p>
                  </a:txBody>
                  <a:tcPr anchor="ct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200">
                          <a:latin typeface="Century Gothic" panose="020B0502020202020204" pitchFamily="34" charset="0"/>
                        </a:rPr>
                        <a:t>Committee Plans Events / Processes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200">
                        <a:latin typeface="Century Gothic" panose="020B0502020202020204" pitchFamily="34" charset="0"/>
                      </a:endParaRPr>
                    </a:p>
                  </a:txBody>
                  <a:tcPr>
                    <a:lnL w="12700" cap="flat" cmpd="sng" algn="ctr">
                      <a:solidFill>
                        <a:schemeClr val="bg2">
                          <a:lumMod val="50000"/>
                        </a:schemeClr>
                      </a:solidFill>
                      <a:prstDash val="solid"/>
                      <a:round/>
                      <a:headEnd type="none" w="med" len="med"/>
                      <a:tailEnd type="none" w="med" len="med"/>
                    </a:lnL>
                    <a:lnR w="12700" cmpd="sng">
                      <a:solidFill>
                        <a:schemeClr val="bg2">
                          <a:lumMod val="50000"/>
                        </a:schemeClr>
                      </a:solidFill>
                      <a:prstDash val="soli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263759764"/>
                  </a:ext>
                </a:extLst>
              </a:tr>
            </a:tbl>
          </a:graphicData>
        </a:graphic>
      </p:graphicFrame>
      <p:sp>
        <p:nvSpPr>
          <p:cNvPr id="5" name="Rectangle 4">
            <a:extLst>
              <a:ext uri="{FF2B5EF4-FFF2-40B4-BE49-F238E27FC236}">
                <a16:creationId xmlns:a16="http://schemas.microsoft.com/office/drawing/2014/main" id="{71D6B398-2EB8-4563-968E-E92C1B7A3264}"/>
              </a:ext>
            </a:extLst>
          </p:cNvPr>
          <p:cNvSpPr/>
          <p:nvPr/>
        </p:nvSpPr>
        <p:spPr>
          <a:xfrm flipH="1">
            <a:off x="2947483"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June 2021</a:t>
            </a:r>
          </a:p>
        </p:txBody>
      </p:sp>
      <p:sp>
        <p:nvSpPr>
          <p:cNvPr id="6" name="Rectangle 5">
            <a:extLst>
              <a:ext uri="{FF2B5EF4-FFF2-40B4-BE49-F238E27FC236}">
                <a16:creationId xmlns:a16="http://schemas.microsoft.com/office/drawing/2014/main" id="{6A83EF9C-9403-4A3C-8D7B-5963EE04387E}"/>
              </a:ext>
            </a:extLst>
          </p:cNvPr>
          <p:cNvSpPr/>
          <p:nvPr/>
        </p:nvSpPr>
        <p:spPr>
          <a:xfrm flipH="1">
            <a:off x="266754" y="1477243"/>
            <a:ext cx="2602906" cy="637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a:latin typeface="Century Gothic" panose="020B0502020202020204" pitchFamily="34" charset="0"/>
                <a:ea typeface="Malgun Gothic" panose="020B0503020000020004" pitchFamily="34" charset="-127"/>
                <a:cs typeface="Arial" panose="020B0604020202020204" pitchFamily="34" charset="0"/>
              </a:rPr>
              <a:t>Task</a:t>
            </a:r>
          </a:p>
        </p:txBody>
      </p:sp>
      <p:sp>
        <p:nvSpPr>
          <p:cNvPr id="9" name="Rectangle 8">
            <a:extLst>
              <a:ext uri="{FF2B5EF4-FFF2-40B4-BE49-F238E27FC236}">
                <a16:creationId xmlns:a16="http://schemas.microsoft.com/office/drawing/2014/main" id="{ED49E2E6-979E-450E-A610-FF1510814794}"/>
              </a:ext>
            </a:extLst>
          </p:cNvPr>
          <p:cNvSpPr/>
          <p:nvPr/>
        </p:nvSpPr>
        <p:spPr>
          <a:xfrm flipH="1">
            <a:off x="3695402"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July</a:t>
            </a:r>
          </a:p>
          <a:p>
            <a:pPr algn="ctr"/>
            <a:r>
              <a:rPr lang="en-US" sz="1100">
                <a:latin typeface="Century Gothic" panose="020B0502020202020204" pitchFamily="34" charset="0"/>
                <a:ea typeface="Malgun Gothic" panose="020B0503020000020004" pitchFamily="34" charset="-127"/>
                <a:cs typeface="Arial" panose="020B0604020202020204" pitchFamily="34" charset="0"/>
              </a:rPr>
              <a:t>2021</a:t>
            </a:r>
          </a:p>
        </p:txBody>
      </p:sp>
      <p:sp>
        <p:nvSpPr>
          <p:cNvPr id="10" name="Rectangle 9">
            <a:extLst>
              <a:ext uri="{FF2B5EF4-FFF2-40B4-BE49-F238E27FC236}">
                <a16:creationId xmlns:a16="http://schemas.microsoft.com/office/drawing/2014/main" id="{AFBF8009-5B36-401A-B156-F6F2265183B3}"/>
              </a:ext>
            </a:extLst>
          </p:cNvPr>
          <p:cNvSpPr/>
          <p:nvPr/>
        </p:nvSpPr>
        <p:spPr>
          <a:xfrm flipH="1">
            <a:off x="4443321"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Aug 2021</a:t>
            </a:r>
          </a:p>
        </p:txBody>
      </p:sp>
      <p:sp>
        <p:nvSpPr>
          <p:cNvPr id="11" name="Rectangle 10">
            <a:extLst>
              <a:ext uri="{FF2B5EF4-FFF2-40B4-BE49-F238E27FC236}">
                <a16:creationId xmlns:a16="http://schemas.microsoft.com/office/drawing/2014/main" id="{43074182-9554-49A9-BB38-DF811FB295C0}"/>
              </a:ext>
            </a:extLst>
          </p:cNvPr>
          <p:cNvSpPr/>
          <p:nvPr/>
        </p:nvSpPr>
        <p:spPr>
          <a:xfrm flipH="1">
            <a:off x="5191240"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a:latin typeface="Century Gothic" panose="020B0502020202020204" pitchFamily="34" charset="0"/>
                <a:ea typeface="Malgun Gothic" panose="020B0503020000020004" pitchFamily="34" charset="-127"/>
                <a:cs typeface="Arial" panose="020B0604020202020204" pitchFamily="34" charset="0"/>
              </a:rPr>
              <a:t>Sep</a:t>
            </a:r>
          </a:p>
          <a:p>
            <a:pPr algn="ctr"/>
            <a:r>
              <a:rPr lang="en-US" sz="1100">
                <a:latin typeface="Century Gothic" panose="020B0502020202020204" pitchFamily="34" charset="0"/>
                <a:ea typeface="Malgun Gothic" panose="020B0503020000020004" pitchFamily="34" charset="-127"/>
                <a:cs typeface="Arial" panose="020B0604020202020204" pitchFamily="34" charset="0"/>
              </a:rPr>
              <a:t>2021</a:t>
            </a:r>
          </a:p>
        </p:txBody>
      </p:sp>
      <p:sp>
        <p:nvSpPr>
          <p:cNvPr id="12" name="Rectangle 11">
            <a:extLst>
              <a:ext uri="{FF2B5EF4-FFF2-40B4-BE49-F238E27FC236}">
                <a16:creationId xmlns:a16="http://schemas.microsoft.com/office/drawing/2014/main" id="{A4DF0E8E-278C-408A-9080-B5EC4A98B3CE}"/>
              </a:ext>
            </a:extLst>
          </p:cNvPr>
          <p:cNvSpPr/>
          <p:nvPr/>
        </p:nvSpPr>
        <p:spPr>
          <a:xfrm flipH="1">
            <a:off x="5939159"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Oct</a:t>
            </a:r>
          </a:p>
          <a:p>
            <a:pPr algn="ctr"/>
            <a:r>
              <a:rPr lang="en-US" sz="1100">
                <a:latin typeface="Century Gothic" panose="020B0502020202020204" pitchFamily="34" charset="0"/>
                <a:ea typeface="Malgun Gothic" panose="020B0503020000020004" pitchFamily="34" charset="-127"/>
                <a:cs typeface="Arial" panose="020B0604020202020204" pitchFamily="34" charset="0"/>
              </a:rPr>
              <a:t>2021</a:t>
            </a:r>
          </a:p>
        </p:txBody>
      </p:sp>
      <p:sp>
        <p:nvSpPr>
          <p:cNvPr id="13" name="Rectangle 12">
            <a:extLst>
              <a:ext uri="{FF2B5EF4-FFF2-40B4-BE49-F238E27FC236}">
                <a16:creationId xmlns:a16="http://schemas.microsoft.com/office/drawing/2014/main" id="{38405C48-61CB-4A37-83B6-1D6E75CCD3BE}"/>
              </a:ext>
            </a:extLst>
          </p:cNvPr>
          <p:cNvSpPr/>
          <p:nvPr/>
        </p:nvSpPr>
        <p:spPr>
          <a:xfrm flipH="1">
            <a:off x="6687078"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50">
                <a:latin typeface="Century Gothic" panose="020B0502020202020204" pitchFamily="34" charset="0"/>
                <a:ea typeface="Malgun Gothic" panose="020B0503020000020004" pitchFamily="34" charset="-127"/>
                <a:cs typeface="Arial" panose="020B0604020202020204" pitchFamily="34" charset="0"/>
              </a:rPr>
              <a:t>Nov</a:t>
            </a:r>
            <a:r>
              <a:rPr lang="en-US" sz="1100">
                <a:latin typeface="Century Gothic" panose="020B0502020202020204" pitchFamily="34" charset="0"/>
                <a:ea typeface="Malgun Gothic" panose="020B0503020000020004" pitchFamily="34" charset="-127"/>
                <a:cs typeface="Arial" panose="020B0604020202020204" pitchFamily="34" charset="0"/>
              </a:rPr>
              <a:t> 2021</a:t>
            </a:r>
          </a:p>
        </p:txBody>
      </p:sp>
      <p:sp>
        <p:nvSpPr>
          <p:cNvPr id="14" name="Rectangle 13">
            <a:extLst>
              <a:ext uri="{FF2B5EF4-FFF2-40B4-BE49-F238E27FC236}">
                <a16:creationId xmlns:a16="http://schemas.microsoft.com/office/drawing/2014/main" id="{74E0AEEE-6071-4DF5-B9C7-E0F4285307EC}"/>
              </a:ext>
            </a:extLst>
          </p:cNvPr>
          <p:cNvSpPr/>
          <p:nvPr/>
        </p:nvSpPr>
        <p:spPr>
          <a:xfrm flipH="1">
            <a:off x="7434997"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50">
                <a:latin typeface="Century Gothic" panose="020B0502020202020204" pitchFamily="34" charset="0"/>
                <a:ea typeface="Malgun Gothic" panose="020B0503020000020004" pitchFamily="34" charset="-127"/>
                <a:cs typeface="Arial" panose="020B0604020202020204" pitchFamily="34" charset="0"/>
              </a:rPr>
              <a:t>Dec</a:t>
            </a:r>
            <a:r>
              <a:rPr lang="en-US" sz="1100">
                <a:latin typeface="Century Gothic" panose="020B0502020202020204" pitchFamily="34" charset="0"/>
                <a:ea typeface="Malgun Gothic" panose="020B0503020000020004" pitchFamily="34" charset="-127"/>
                <a:cs typeface="Arial" panose="020B0604020202020204" pitchFamily="34" charset="0"/>
              </a:rPr>
              <a:t> 2021</a:t>
            </a:r>
          </a:p>
        </p:txBody>
      </p:sp>
      <p:sp>
        <p:nvSpPr>
          <p:cNvPr id="15" name="Rectangle 14">
            <a:extLst>
              <a:ext uri="{FF2B5EF4-FFF2-40B4-BE49-F238E27FC236}">
                <a16:creationId xmlns:a16="http://schemas.microsoft.com/office/drawing/2014/main" id="{91EFF055-A171-42A0-8762-051A052CD87D}"/>
              </a:ext>
            </a:extLst>
          </p:cNvPr>
          <p:cNvSpPr/>
          <p:nvPr/>
        </p:nvSpPr>
        <p:spPr>
          <a:xfrm flipH="1">
            <a:off x="8182916"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Jan 2022</a:t>
            </a:r>
          </a:p>
        </p:txBody>
      </p:sp>
      <p:sp>
        <p:nvSpPr>
          <p:cNvPr id="16" name="Rectangle 15">
            <a:extLst>
              <a:ext uri="{FF2B5EF4-FFF2-40B4-BE49-F238E27FC236}">
                <a16:creationId xmlns:a16="http://schemas.microsoft.com/office/drawing/2014/main" id="{92816C48-2631-41BD-8D8D-CBA84386D552}"/>
              </a:ext>
            </a:extLst>
          </p:cNvPr>
          <p:cNvSpPr/>
          <p:nvPr/>
        </p:nvSpPr>
        <p:spPr>
          <a:xfrm flipH="1">
            <a:off x="8930835"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Feb 2022</a:t>
            </a:r>
          </a:p>
        </p:txBody>
      </p:sp>
      <p:sp>
        <p:nvSpPr>
          <p:cNvPr id="17" name="Rectangle 16">
            <a:extLst>
              <a:ext uri="{FF2B5EF4-FFF2-40B4-BE49-F238E27FC236}">
                <a16:creationId xmlns:a16="http://schemas.microsoft.com/office/drawing/2014/main" id="{0ECF13A0-CF22-4557-BCD0-166A2F080640}"/>
              </a:ext>
            </a:extLst>
          </p:cNvPr>
          <p:cNvSpPr/>
          <p:nvPr/>
        </p:nvSpPr>
        <p:spPr>
          <a:xfrm flipH="1">
            <a:off x="9678754"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March 2022</a:t>
            </a:r>
          </a:p>
        </p:txBody>
      </p:sp>
      <p:sp>
        <p:nvSpPr>
          <p:cNvPr id="18" name="Rectangle 17">
            <a:extLst>
              <a:ext uri="{FF2B5EF4-FFF2-40B4-BE49-F238E27FC236}">
                <a16:creationId xmlns:a16="http://schemas.microsoft.com/office/drawing/2014/main" id="{2CEE7D67-9A52-4432-B4AA-4C4F0F74A0B4}"/>
              </a:ext>
            </a:extLst>
          </p:cNvPr>
          <p:cNvSpPr/>
          <p:nvPr/>
        </p:nvSpPr>
        <p:spPr>
          <a:xfrm flipH="1">
            <a:off x="10426673"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April 2022</a:t>
            </a:r>
          </a:p>
        </p:txBody>
      </p:sp>
      <p:sp>
        <p:nvSpPr>
          <p:cNvPr id="19" name="Rectangle 18">
            <a:extLst>
              <a:ext uri="{FF2B5EF4-FFF2-40B4-BE49-F238E27FC236}">
                <a16:creationId xmlns:a16="http://schemas.microsoft.com/office/drawing/2014/main" id="{65E688B4-9389-40C5-A4F9-DF32F036D2D8}"/>
              </a:ext>
            </a:extLst>
          </p:cNvPr>
          <p:cNvSpPr/>
          <p:nvPr/>
        </p:nvSpPr>
        <p:spPr>
          <a:xfrm flipH="1">
            <a:off x="11174593" y="1478650"/>
            <a:ext cx="662589" cy="640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a:latin typeface="Century Gothic" panose="020B0502020202020204" pitchFamily="34" charset="0"/>
                <a:ea typeface="Malgun Gothic" panose="020B0503020000020004" pitchFamily="34" charset="-127"/>
                <a:cs typeface="Arial" panose="020B0604020202020204" pitchFamily="34" charset="0"/>
              </a:rPr>
              <a:t>May</a:t>
            </a:r>
          </a:p>
          <a:p>
            <a:pPr algn="ctr"/>
            <a:r>
              <a:rPr lang="en-US" sz="1100">
                <a:latin typeface="Century Gothic" panose="020B0502020202020204" pitchFamily="34" charset="0"/>
                <a:ea typeface="Malgun Gothic" panose="020B0503020000020004" pitchFamily="34" charset="-127"/>
                <a:cs typeface="Arial" panose="020B0604020202020204" pitchFamily="34" charset="0"/>
              </a:rPr>
              <a:t>2022</a:t>
            </a:r>
          </a:p>
        </p:txBody>
      </p:sp>
      <p:graphicFrame>
        <p:nvGraphicFramePr>
          <p:cNvPr id="20" name="Table 19">
            <a:extLst>
              <a:ext uri="{FF2B5EF4-FFF2-40B4-BE49-F238E27FC236}">
                <a16:creationId xmlns:a16="http://schemas.microsoft.com/office/drawing/2014/main" id="{387A43D7-7B8E-4A4B-B74F-DEBBD47380B4}"/>
              </a:ext>
            </a:extLst>
          </p:cNvPr>
          <p:cNvGraphicFramePr>
            <a:graphicFrameLocks noGrp="1"/>
          </p:cNvGraphicFramePr>
          <p:nvPr>
            <p:extLst>
              <p:ext uri="{D42A27DB-BD31-4B8C-83A1-F6EECF244321}">
                <p14:modId xmlns:p14="http://schemas.microsoft.com/office/powerpoint/2010/main" val="719368337"/>
              </p:ext>
            </p:extLst>
          </p:nvPr>
        </p:nvGraphicFramePr>
        <p:xfrm>
          <a:off x="254991" y="2206799"/>
          <a:ext cx="11603026" cy="1036320"/>
        </p:xfrm>
        <a:graphic>
          <a:graphicData uri="http://schemas.openxmlformats.org/drawingml/2006/table">
            <a:tbl>
              <a:tblPr/>
              <a:tblGrid>
                <a:gridCol w="990149">
                  <a:extLst>
                    <a:ext uri="{9D8B030D-6E8A-4147-A177-3AD203B41FA5}">
                      <a16:colId xmlns:a16="http://schemas.microsoft.com/office/drawing/2014/main" val="4252210272"/>
                    </a:ext>
                  </a:extLst>
                </a:gridCol>
                <a:gridCol w="1663430">
                  <a:extLst>
                    <a:ext uri="{9D8B030D-6E8A-4147-A177-3AD203B41FA5}">
                      <a16:colId xmlns:a16="http://schemas.microsoft.com/office/drawing/2014/main" val="2402675173"/>
                    </a:ext>
                  </a:extLst>
                </a:gridCol>
                <a:gridCol w="749030">
                  <a:extLst>
                    <a:ext uri="{9D8B030D-6E8A-4147-A177-3AD203B41FA5}">
                      <a16:colId xmlns:a16="http://schemas.microsoft.com/office/drawing/2014/main" val="452173188"/>
                    </a:ext>
                  </a:extLst>
                </a:gridCol>
                <a:gridCol w="714544">
                  <a:extLst>
                    <a:ext uri="{9D8B030D-6E8A-4147-A177-3AD203B41FA5}">
                      <a16:colId xmlns:a16="http://schemas.microsoft.com/office/drawing/2014/main" val="1648118894"/>
                    </a:ext>
                  </a:extLst>
                </a:gridCol>
                <a:gridCol w="764060">
                  <a:extLst>
                    <a:ext uri="{9D8B030D-6E8A-4147-A177-3AD203B41FA5}">
                      <a16:colId xmlns:a16="http://schemas.microsoft.com/office/drawing/2014/main" val="194364053"/>
                    </a:ext>
                  </a:extLst>
                </a:gridCol>
                <a:gridCol w="744297">
                  <a:extLst>
                    <a:ext uri="{9D8B030D-6E8A-4147-A177-3AD203B41FA5}">
                      <a16:colId xmlns:a16="http://schemas.microsoft.com/office/drawing/2014/main" val="880824897"/>
                    </a:ext>
                  </a:extLst>
                </a:gridCol>
                <a:gridCol w="749435">
                  <a:extLst>
                    <a:ext uri="{9D8B030D-6E8A-4147-A177-3AD203B41FA5}">
                      <a16:colId xmlns:a16="http://schemas.microsoft.com/office/drawing/2014/main" val="4199381120"/>
                    </a:ext>
                  </a:extLst>
                </a:gridCol>
                <a:gridCol w="749435">
                  <a:extLst>
                    <a:ext uri="{9D8B030D-6E8A-4147-A177-3AD203B41FA5}">
                      <a16:colId xmlns:a16="http://schemas.microsoft.com/office/drawing/2014/main" val="123633332"/>
                    </a:ext>
                  </a:extLst>
                </a:gridCol>
                <a:gridCol w="758921">
                  <a:extLst>
                    <a:ext uri="{9D8B030D-6E8A-4147-A177-3AD203B41FA5}">
                      <a16:colId xmlns:a16="http://schemas.microsoft.com/office/drawing/2014/main" val="1918682932"/>
                    </a:ext>
                  </a:extLst>
                </a:gridCol>
                <a:gridCol w="758922">
                  <a:extLst>
                    <a:ext uri="{9D8B030D-6E8A-4147-A177-3AD203B41FA5}">
                      <a16:colId xmlns:a16="http://schemas.microsoft.com/office/drawing/2014/main" val="1369372637"/>
                    </a:ext>
                  </a:extLst>
                </a:gridCol>
                <a:gridCol w="758922">
                  <a:extLst>
                    <a:ext uri="{9D8B030D-6E8A-4147-A177-3AD203B41FA5}">
                      <a16:colId xmlns:a16="http://schemas.microsoft.com/office/drawing/2014/main" val="2972782230"/>
                    </a:ext>
                  </a:extLst>
                </a:gridCol>
                <a:gridCol w="749435">
                  <a:extLst>
                    <a:ext uri="{9D8B030D-6E8A-4147-A177-3AD203B41FA5}">
                      <a16:colId xmlns:a16="http://schemas.microsoft.com/office/drawing/2014/main" val="1438033173"/>
                    </a:ext>
                  </a:extLst>
                </a:gridCol>
                <a:gridCol w="749435">
                  <a:extLst>
                    <a:ext uri="{9D8B030D-6E8A-4147-A177-3AD203B41FA5}">
                      <a16:colId xmlns:a16="http://schemas.microsoft.com/office/drawing/2014/main" val="3600605591"/>
                    </a:ext>
                  </a:extLst>
                </a:gridCol>
                <a:gridCol w="703011">
                  <a:extLst>
                    <a:ext uri="{9D8B030D-6E8A-4147-A177-3AD203B41FA5}">
                      <a16:colId xmlns:a16="http://schemas.microsoft.com/office/drawing/2014/main" val="1512686218"/>
                    </a:ext>
                  </a:extLst>
                </a:gridCol>
              </a:tblGrid>
              <a:tr h="432685">
                <a:tc rowSpan="2">
                  <a:txBody>
                    <a:bodyPr/>
                    <a:lstStyle/>
                    <a:p>
                      <a:pPr lvl="0" algn="ctr">
                        <a:buNone/>
                      </a:pPr>
                      <a:r>
                        <a:rPr lang="en-US" sz="1200">
                          <a:latin typeface="Century Gothic" panose="020B0502020202020204" pitchFamily="34" charset="0"/>
                        </a:rPr>
                        <a:t>Marketing Tasks</a:t>
                      </a:r>
                    </a:p>
                  </a:txBody>
                  <a:tcPr anchor="ct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pPr lvl="0" algn="ctr">
                        <a:buNone/>
                      </a:pPr>
                      <a:r>
                        <a:rPr lang="en-US" sz="1400">
                          <a:latin typeface="Century Gothic" panose="020B0502020202020204" pitchFamily="34" charset="0"/>
                        </a:rPr>
                        <a:t>Complete Marketing Video</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mpd="sng">
                      <a:solidFill>
                        <a:schemeClr val="bg2">
                          <a:lumMod val="50000"/>
                        </a:schemeClr>
                      </a:solidFill>
                      <a:prstDash val="solid"/>
                    </a:lnL>
                    <a:lnR w="12700" cmpd="sng">
                      <a:solidFill>
                        <a:schemeClr val="bg2">
                          <a:lumMod val="50000"/>
                        </a:schemeClr>
                      </a:solidFill>
                      <a:prstDash val="soli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492255956"/>
                  </a:ext>
                </a:extLst>
              </a:tr>
              <a:tr h="421256">
                <a:tc vMerge="1">
                  <a:txBody>
                    <a:bodyPr/>
                    <a:lstStyle/>
                    <a:p>
                      <a:endParaRPr lang="en-US" sz="1400"/>
                    </a:p>
                  </a:txBody>
                  <a:tcPr anchor="ctr">
                    <a:lnL w="12700" cmpd="sng">
                      <a:solidFill>
                        <a:schemeClr val="bg2">
                          <a:lumMod val="50000"/>
                        </a:schemeClr>
                      </a:solidFill>
                      <a:prstDash val="soli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a:r>
                        <a:rPr lang="en-US" sz="1400">
                          <a:latin typeface="Century Gothic" panose="020B0502020202020204" pitchFamily="34" charset="0"/>
                        </a:rPr>
                        <a:t>T-Shirts and Materials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tc>
                  <a:txBody>
                    <a:bodyPr/>
                    <a:lstStyle/>
                    <a:p>
                      <a:endParaRPr lang="en-US" sz="1400"/>
                    </a:p>
                  </a:txBody>
                  <a:tcPr>
                    <a:lnL w="12700" cap="flat" cmpd="sng" algn="ctr">
                      <a:solidFill>
                        <a:schemeClr val="bg2">
                          <a:lumMod val="50000"/>
                        </a:schemeClr>
                      </a:solidFill>
                      <a:prstDash val="solid"/>
                      <a:round/>
                      <a:headEnd type="none" w="med" len="med"/>
                      <a:tailEnd type="none" w="med" len="med"/>
                    </a:lnL>
                    <a:lnR w="12700" cmpd="sng">
                      <a:solidFill>
                        <a:schemeClr val="bg2">
                          <a:lumMod val="50000"/>
                        </a:schemeClr>
                      </a:solidFill>
                      <a:prstDash val="solid"/>
                    </a:lnR>
                    <a:lnT w="12700" cmpd="sng">
                      <a:solidFill>
                        <a:schemeClr val="bg2">
                          <a:lumMod val="50000"/>
                        </a:schemeClr>
                      </a:solidFill>
                      <a:prstDash val="soli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263759764"/>
                  </a:ext>
                </a:extLst>
              </a:tr>
            </a:tbl>
          </a:graphicData>
        </a:graphic>
      </p:graphicFrame>
      <p:sp>
        <p:nvSpPr>
          <p:cNvPr id="23" name="Rectangle: Rounded Corners 22">
            <a:extLst>
              <a:ext uri="{FF2B5EF4-FFF2-40B4-BE49-F238E27FC236}">
                <a16:creationId xmlns:a16="http://schemas.microsoft.com/office/drawing/2014/main" id="{80C4D22B-3D0A-45F3-8864-F45C09B58828}"/>
              </a:ext>
            </a:extLst>
          </p:cNvPr>
          <p:cNvSpPr/>
          <p:nvPr/>
        </p:nvSpPr>
        <p:spPr>
          <a:xfrm>
            <a:off x="3020359" y="2339269"/>
            <a:ext cx="1308449" cy="26779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DD68369C-75C2-44B2-9F99-1FCCDF2C2E68}"/>
              </a:ext>
            </a:extLst>
          </p:cNvPr>
          <p:cNvSpPr/>
          <p:nvPr/>
        </p:nvSpPr>
        <p:spPr>
          <a:xfrm>
            <a:off x="3721211" y="2842577"/>
            <a:ext cx="2105657" cy="29042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3E5BF057-DF9D-480A-983E-25605C97F9B1}"/>
              </a:ext>
            </a:extLst>
          </p:cNvPr>
          <p:cNvSpPr/>
          <p:nvPr/>
        </p:nvSpPr>
        <p:spPr>
          <a:xfrm>
            <a:off x="3735555" y="3463093"/>
            <a:ext cx="2091313" cy="26290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EA5E93AA-5C71-4984-9F95-1DF318C8655C}"/>
              </a:ext>
            </a:extLst>
          </p:cNvPr>
          <p:cNvSpPr/>
          <p:nvPr/>
        </p:nvSpPr>
        <p:spPr>
          <a:xfrm>
            <a:off x="4455269" y="3951175"/>
            <a:ext cx="3618688" cy="29042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6CCF2AAD-4681-4AF1-80E0-3ACA976180A8}"/>
              </a:ext>
            </a:extLst>
          </p:cNvPr>
          <p:cNvSpPr/>
          <p:nvPr/>
        </p:nvSpPr>
        <p:spPr>
          <a:xfrm>
            <a:off x="5185118" y="4566642"/>
            <a:ext cx="3647598" cy="29042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CA1F975B-932C-44EE-BC04-9241316E5B3E}"/>
              </a:ext>
            </a:extLst>
          </p:cNvPr>
          <p:cNvSpPr/>
          <p:nvPr/>
        </p:nvSpPr>
        <p:spPr>
          <a:xfrm>
            <a:off x="5953603" y="5095468"/>
            <a:ext cx="5670950" cy="27709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3" name="Right Triangle 32">
            <a:extLst>
              <a:ext uri="{FF2B5EF4-FFF2-40B4-BE49-F238E27FC236}">
                <a16:creationId xmlns:a16="http://schemas.microsoft.com/office/drawing/2014/main" id="{55CFF9A4-2C3B-467F-AD35-D6DF8E593722}"/>
              </a:ext>
            </a:extLst>
          </p:cNvPr>
          <p:cNvSpPr/>
          <p:nvPr/>
        </p:nvSpPr>
        <p:spPr>
          <a:xfrm rot="13467899">
            <a:off x="11441270" y="5067175"/>
            <a:ext cx="329806" cy="326101"/>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9" name="TextBox 38">
            <a:extLst>
              <a:ext uri="{FF2B5EF4-FFF2-40B4-BE49-F238E27FC236}">
                <a16:creationId xmlns:a16="http://schemas.microsoft.com/office/drawing/2014/main" id="{492A077E-4C4A-4CF3-BE97-644CFE27808E}"/>
              </a:ext>
            </a:extLst>
          </p:cNvPr>
          <p:cNvSpPr txBox="1"/>
          <p:nvPr/>
        </p:nvSpPr>
        <p:spPr>
          <a:xfrm>
            <a:off x="282101" y="272374"/>
            <a:ext cx="11449456" cy="830997"/>
          </a:xfrm>
          <a:prstGeom prst="rect">
            <a:avLst/>
          </a:prstGeom>
          <a:noFill/>
        </p:spPr>
        <p:txBody>
          <a:bodyPr wrap="square" rtlCol="0">
            <a:spAutoFit/>
          </a:bodyPr>
          <a:lstStyle/>
          <a:p>
            <a:r>
              <a:rPr lang="en-US" sz="2400">
                <a:latin typeface="Malgun Gothic" panose="020B0503020000020004" pitchFamily="34" charset="-127"/>
                <a:ea typeface="Malgun Gothic" panose="020B0503020000020004" pitchFamily="34" charset="-127"/>
              </a:rPr>
              <a:t>The marketing, diversity committee, and Round-Up Rent tasks can be easily implemented by CJAM staff and Inspire Solutions</a:t>
            </a:r>
            <a:endParaRPr lang="en-US" sz="2400"/>
          </a:p>
        </p:txBody>
      </p:sp>
      <p:pic>
        <p:nvPicPr>
          <p:cNvPr id="26" name="Picture 2" descr="Bloomington,IN Mayor John Hamilton">
            <a:extLst>
              <a:ext uri="{FF2B5EF4-FFF2-40B4-BE49-F238E27FC236}">
                <a16:creationId xmlns:a16="http://schemas.microsoft.com/office/drawing/2014/main" id="{4A87FFAF-DE08-48E1-9252-40A12464AB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37C8E59-0287-4ECB-8332-B82BF50E200D}"/>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12</a:t>
            </a:r>
          </a:p>
        </p:txBody>
      </p:sp>
      <p:grpSp>
        <p:nvGrpSpPr>
          <p:cNvPr id="30" name="Group 29">
            <a:extLst>
              <a:ext uri="{FF2B5EF4-FFF2-40B4-BE49-F238E27FC236}">
                <a16:creationId xmlns:a16="http://schemas.microsoft.com/office/drawing/2014/main" id="{95198AEF-DEB9-4BCC-989D-B9DEFC87CEE1}"/>
              </a:ext>
            </a:extLst>
          </p:cNvPr>
          <p:cNvGrpSpPr/>
          <p:nvPr/>
        </p:nvGrpSpPr>
        <p:grpSpPr>
          <a:xfrm>
            <a:off x="2732" y="509"/>
            <a:ext cx="12189268" cy="1046404"/>
            <a:chOff x="2732" y="509"/>
            <a:chExt cx="12189268" cy="1046404"/>
          </a:xfrm>
        </p:grpSpPr>
        <p:sp>
          <p:nvSpPr>
            <p:cNvPr id="34" name="Rectangle 33">
              <a:extLst>
                <a:ext uri="{FF2B5EF4-FFF2-40B4-BE49-F238E27FC236}">
                  <a16:creationId xmlns:a16="http://schemas.microsoft.com/office/drawing/2014/main" id="{9D8614EC-BE02-45CE-B941-4D376DC208A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B95462D-401D-4EC6-A20F-56544E8A5EA7}"/>
                </a:ext>
              </a:extLst>
            </p:cNvPr>
            <p:cNvSpPr txBox="1"/>
            <p:nvPr/>
          </p:nvSpPr>
          <p:spPr>
            <a:xfrm>
              <a:off x="964065" y="43812"/>
              <a:ext cx="11178270"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The implementation timeline allows CJAM to easily yet efficiently carry out the marketing, diversity committee, and Round-Up Rent tasks</a:t>
              </a:r>
            </a:p>
          </p:txBody>
        </p:sp>
      </p:grpSp>
      <p:pic>
        <p:nvPicPr>
          <p:cNvPr id="3" name="Graphic 2" descr="Daily calendar with solid fill">
            <a:extLst>
              <a:ext uri="{FF2B5EF4-FFF2-40B4-BE49-F238E27FC236}">
                <a16:creationId xmlns:a16="http://schemas.microsoft.com/office/drawing/2014/main" id="{05E08569-52F3-4B9A-B0E0-7DDDD4BD0F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65" y="0"/>
            <a:ext cx="914400" cy="914400"/>
          </a:xfrm>
          <a:prstGeom prst="rect">
            <a:avLst/>
          </a:prstGeom>
        </p:spPr>
      </p:pic>
    </p:spTree>
    <p:extLst>
      <p:ext uri="{BB962C8B-B14F-4D97-AF65-F5344CB8AC3E}">
        <p14:creationId xmlns:p14="http://schemas.microsoft.com/office/powerpoint/2010/main" val="1656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oomington,IN Mayor John Hamilton">
            <a:extLst>
              <a:ext uri="{FF2B5EF4-FFF2-40B4-BE49-F238E27FC236}">
                <a16:creationId xmlns:a16="http://schemas.microsoft.com/office/drawing/2014/main" id="{4EAE729A-C7AB-4E88-80A0-82818EBE44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32658F-F854-4B79-B2BB-A102142E8D8D}"/>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13</a:t>
            </a:r>
          </a:p>
        </p:txBody>
      </p:sp>
      <p:grpSp>
        <p:nvGrpSpPr>
          <p:cNvPr id="7" name="Group 6">
            <a:extLst>
              <a:ext uri="{FF2B5EF4-FFF2-40B4-BE49-F238E27FC236}">
                <a16:creationId xmlns:a16="http://schemas.microsoft.com/office/drawing/2014/main" id="{64939892-2020-4079-B784-502859DA2E1C}"/>
              </a:ext>
            </a:extLst>
          </p:cNvPr>
          <p:cNvGrpSpPr/>
          <p:nvPr/>
        </p:nvGrpSpPr>
        <p:grpSpPr>
          <a:xfrm>
            <a:off x="14514" y="509"/>
            <a:ext cx="12177485" cy="1046404"/>
            <a:chOff x="2732" y="509"/>
            <a:chExt cx="12189268" cy="1046404"/>
          </a:xfrm>
        </p:grpSpPr>
        <p:sp>
          <p:nvSpPr>
            <p:cNvPr id="8" name="Rectangle 7">
              <a:extLst>
                <a:ext uri="{FF2B5EF4-FFF2-40B4-BE49-F238E27FC236}">
                  <a16:creationId xmlns:a16="http://schemas.microsoft.com/office/drawing/2014/main" id="{942D0F7C-0C39-47D6-B2A1-F1083CD14E9C}"/>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A93FA0-2FCB-45A6-8B97-2C87269DE87A}"/>
                </a:ext>
              </a:extLst>
            </p:cNvPr>
            <p:cNvSpPr txBox="1"/>
            <p:nvPr/>
          </p:nvSpPr>
          <p:spPr>
            <a:xfrm>
              <a:off x="944338" y="98323"/>
              <a:ext cx="11041184"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The $10,000 allows for a successful implementation and the Round-Up Rent donation program creates another revenue stream</a:t>
              </a:r>
            </a:p>
          </p:txBody>
        </p:sp>
      </p:grpSp>
      <p:sp>
        <p:nvSpPr>
          <p:cNvPr id="10" name="Rectangle 9">
            <a:extLst>
              <a:ext uri="{FF2B5EF4-FFF2-40B4-BE49-F238E27FC236}">
                <a16:creationId xmlns:a16="http://schemas.microsoft.com/office/drawing/2014/main" id="{BEE052FB-09E6-4482-9DC8-A6DB331FD69A}"/>
              </a:ext>
            </a:extLst>
          </p:cNvPr>
          <p:cNvSpPr/>
          <p:nvPr/>
        </p:nvSpPr>
        <p:spPr>
          <a:xfrm>
            <a:off x="442453" y="1602657"/>
            <a:ext cx="11316929" cy="8554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Century Gothic" panose="020B0502020202020204" pitchFamily="34" charset="0"/>
              </a:rPr>
              <a:t>                     $2,500</a:t>
            </a:r>
          </a:p>
        </p:txBody>
      </p:sp>
      <p:sp>
        <p:nvSpPr>
          <p:cNvPr id="13" name="Rectangle 12">
            <a:extLst>
              <a:ext uri="{FF2B5EF4-FFF2-40B4-BE49-F238E27FC236}">
                <a16:creationId xmlns:a16="http://schemas.microsoft.com/office/drawing/2014/main" id="{69CD549F-D51D-4001-93E2-E8EF50FB6355}"/>
              </a:ext>
            </a:extLst>
          </p:cNvPr>
          <p:cNvSpPr/>
          <p:nvPr/>
        </p:nvSpPr>
        <p:spPr>
          <a:xfrm>
            <a:off x="442453" y="1602657"/>
            <a:ext cx="5112773" cy="855407"/>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Century Gothic" panose="020B0502020202020204" pitchFamily="34" charset="0"/>
              </a:rPr>
              <a:t>$4,500</a:t>
            </a:r>
          </a:p>
        </p:txBody>
      </p:sp>
      <p:sp>
        <p:nvSpPr>
          <p:cNvPr id="14" name="Rectangle 13">
            <a:extLst>
              <a:ext uri="{FF2B5EF4-FFF2-40B4-BE49-F238E27FC236}">
                <a16:creationId xmlns:a16="http://schemas.microsoft.com/office/drawing/2014/main" id="{0E25EDE4-0BD4-4EA6-9651-D3FF1A5954E0}"/>
              </a:ext>
            </a:extLst>
          </p:cNvPr>
          <p:cNvSpPr/>
          <p:nvPr/>
        </p:nvSpPr>
        <p:spPr>
          <a:xfrm>
            <a:off x="8318091" y="1602657"/>
            <a:ext cx="3441291" cy="855407"/>
          </a:xfrm>
          <a:prstGeom prst="rect">
            <a:avLst/>
          </a:prstGeom>
          <a:solidFill>
            <a:srgbClr val="C2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entury Gothic" panose="020B0502020202020204" pitchFamily="34" charset="0"/>
              </a:rPr>
              <a:t>$3,000</a:t>
            </a:r>
          </a:p>
        </p:txBody>
      </p:sp>
      <p:sp>
        <p:nvSpPr>
          <p:cNvPr id="19" name="TextBox 18">
            <a:extLst>
              <a:ext uri="{FF2B5EF4-FFF2-40B4-BE49-F238E27FC236}">
                <a16:creationId xmlns:a16="http://schemas.microsoft.com/office/drawing/2014/main" id="{CC6FD669-F758-41DA-B85D-B99B0B38224D}"/>
              </a:ext>
            </a:extLst>
          </p:cNvPr>
          <p:cNvSpPr txBox="1"/>
          <p:nvPr/>
        </p:nvSpPr>
        <p:spPr>
          <a:xfrm>
            <a:off x="344128" y="1096297"/>
            <a:ext cx="11788878" cy="369332"/>
          </a:xfrm>
          <a:prstGeom prst="rect">
            <a:avLst/>
          </a:prstGeom>
          <a:noFill/>
        </p:spPr>
        <p:txBody>
          <a:bodyPr wrap="square" rtlCol="0">
            <a:spAutoFit/>
          </a:bodyPr>
          <a:lstStyle/>
          <a:p>
            <a:r>
              <a:rPr lang="en-US">
                <a:latin typeface="Century Gothic" panose="020B0502020202020204" pitchFamily="34" charset="0"/>
              </a:rPr>
              <a:t>Breakdown of $10,000:</a:t>
            </a:r>
          </a:p>
        </p:txBody>
      </p:sp>
      <p:sp>
        <p:nvSpPr>
          <p:cNvPr id="20" name="TextBox 19">
            <a:extLst>
              <a:ext uri="{FF2B5EF4-FFF2-40B4-BE49-F238E27FC236}">
                <a16:creationId xmlns:a16="http://schemas.microsoft.com/office/drawing/2014/main" id="{A14E150A-A9BC-4300-917B-C13F883F0CFE}"/>
              </a:ext>
            </a:extLst>
          </p:cNvPr>
          <p:cNvSpPr txBox="1"/>
          <p:nvPr/>
        </p:nvSpPr>
        <p:spPr>
          <a:xfrm>
            <a:off x="1091954" y="3008666"/>
            <a:ext cx="3844030" cy="738664"/>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rgbClr val="BF9000"/>
                </a:solidFill>
                <a:latin typeface="Century Gothic" panose="020B0502020202020204" pitchFamily="34" charset="0"/>
              </a:rPr>
              <a:t>High-quality, professional videographer</a:t>
            </a:r>
          </a:p>
          <a:p>
            <a:pPr marL="285750" indent="-285750">
              <a:buFont typeface="Arial" panose="020B0604020202020204" pitchFamily="34" charset="0"/>
              <a:buChar char="•"/>
            </a:pPr>
            <a:r>
              <a:rPr lang="en-US" sz="1400">
                <a:solidFill>
                  <a:srgbClr val="BF9000"/>
                </a:solidFill>
                <a:latin typeface="Century Gothic" panose="020B0502020202020204" pitchFamily="34" charset="0"/>
              </a:rPr>
              <a:t>Will create an animated video explaining CJAM’s services</a:t>
            </a:r>
          </a:p>
        </p:txBody>
      </p:sp>
      <p:sp>
        <p:nvSpPr>
          <p:cNvPr id="21" name="TextBox 20">
            <a:extLst>
              <a:ext uri="{FF2B5EF4-FFF2-40B4-BE49-F238E27FC236}">
                <a16:creationId xmlns:a16="http://schemas.microsoft.com/office/drawing/2014/main" id="{F190F8CA-16DF-49F8-8EED-C6B0F7889B44}"/>
              </a:ext>
            </a:extLst>
          </p:cNvPr>
          <p:cNvSpPr txBox="1"/>
          <p:nvPr/>
        </p:nvSpPr>
        <p:spPr>
          <a:xfrm>
            <a:off x="5486400" y="3008666"/>
            <a:ext cx="2812026" cy="95410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rgbClr val="002060"/>
                </a:solidFill>
                <a:latin typeface="Century Gothic" panose="020B0502020202020204" pitchFamily="34" charset="0"/>
              </a:rPr>
              <a:t>T-shirts purchased through a black-owned business</a:t>
            </a:r>
          </a:p>
          <a:p>
            <a:pPr marL="285750" indent="-285750">
              <a:buFont typeface="Arial" panose="020B0604020202020204" pitchFamily="34" charset="0"/>
              <a:buChar char="•"/>
            </a:pPr>
            <a:r>
              <a:rPr lang="en-US" sz="1400">
                <a:solidFill>
                  <a:srgbClr val="002060"/>
                </a:solidFill>
                <a:latin typeface="Century Gothic" panose="020B0502020202020204" pitchFamily="34" charset="0"/>
              </a:rPr>
              <a:t>Will get at a minimum 300 quality t-shirts</a:t>
            </a:r>
          </a:p>
        </p:txBody>
      </p:sp>
      <p:sp>
        <p:nvSpPr>
          <p:cNvPr id="22" name="TextBox 21">
            <a:extLst>
              <a:ext uri="{FF2B5EF4-FFF2-40B4-BE49-F238E27FC236}">
                <a16:creationId xmlns:a16="http://schemas.microsoft.com/office/drawing/2014/main" id="{A68BCA36-71E9-4C12-A9C9-D0EBB6193474}"/>
              </a:ext>
            </a:extLst>
          </p:cNvPr>
          <p:cNvSpPr txBox="1"/>
          <p:nvPr/>
        </p:nvSpPr>
        <p:spPr>
          <a:xfrm>
            <a:off x="8721214" y="3008666"/>
            <a:ext cx="2787445" cy="1384995"/>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rgbClr val="C29252"/>
                </a:solidFill>
                <a:latin typeface="Century Gothic" panose="020B0502020202020204" pitchFamily="34" charset="0"/>
              </a:rPr>
              <a:t>Helps achieve the committee’s goals of having events and creating new processes</a:t>
            </a:r>
          </a:p>
          <a:p>
            <a:pPr marL="285750" indent="-285750">
              <a:buFont typeface="Arial" panose="020B0604020202020204" pitchFamily="34" charset="0"/>
              <a:buChar char="•"/>
            </a:pPr>
            <a:r>
              <a:rPr lang="en-US" sz="1400">
                <a:solidFill>
                  <a:srgbClr val="C29252"/>
                </a:solidFill>
                <a:latin typeface="Century Gothic" panose="020B0502020202020204" pitchFamily="34" charset="0"/>
              </a:rPr>
              <a:t>Will ensure all types of clients are included</a:t>
            </a:r>
          </a:p>
        </p:txBody>
      </p:sp>
      <p:sp>
        <p:nvSpPr>
          <p:cNvPr id="23" name="TextBox 22">
            <a:extLst>
              <a:ext uri="{FF2B5EF4-FFF2-40B4-BE49-F238E27FC236}">
                <a16:creationId xmlns:a16="http://schemas.microsoft.com/office/drawing/2014/main" id="{FB16A0CB-3D3D-45F6-9575-DEA060920098}"/>
              </a:ext>
            </a:extLst>
          </p:cNvPr>
          <p:cNvSpPr txBox="1"/>
          <p:nvPr/>
        </p:nvSpPr>
        <p:spPr>
          <a:xfrm>
            <a:off x="1494502" y="2580962"/>
            <a:ext cx="2939845" cy="369332"/>
          </a:xfrm>
          <a:prstGeom prst="rect">
            <a:avLst/>
          </a:prstGeom>
          <a:noFill/>
        </p:spPr>
        <p:txBody>
          <a:bodyPr wrap="square" rtlCol="0">
            <a:spAutoFit/>
          </a:bodyPr>
          <a:lstStyle/>
          <a:p>
            <a:pPr algn="ctr"/>
            <a:r>
              <a:rPr lang="en-US">
                <a:solidFill>
                  <a:srgbClr val="BF9000"/>
                </a:solidFill>
                <a:latin typeface="Century Gothic" panose="020B0502020202020204" pitchFamily="34" charset="0"/>
              </a:rPr>
              <a:t>Marketing Video</a:t>
            </a:r>
          </a:p>
        </p:txBody>
      </p:sp>
      <p:sp>
        <p:nvSpPr>
          <p:cNvPr id="24" name="TextBox 23">
            <a:extLst>
              <a:ext uri="{FF2B5EF4-FFF2-40B4-BE49-F238E27FC236}">
                <a16:creationId xmlns:a16="http://schemas.microsoft.com/office/drawing/2014/main" id="{DA923A4A-FFAF-47BD-8F75-ACEF5B6E103C}"/>
              </a:ext>
            </a:extLst>
          </p:cNvPr>
          <p:cNvSpPr txBox="1"/>
          <p:nvPr/>
        </p:nvSpPr>
        <p:spPr>
          <a:xfrm>
            <a:off x="5333998" y="2580962"/>
            <a:ext cx="2939845" cy="369332"/>
          </a:xfrm>
          <a:prstGeom prst="rect">
            <a:avLst/>
          </a:prstGeom>
          <a:noFill/>
        </p:spPr>
        <p:txBody>
          <a:bodyPr wrap="square" rtlCol="0">
            <a:spAutoFit/>
          </a:bodyPr>
          <a:lstStyle/>
          <a:p>
            <a:pPr algn="ctr"/>
            <a:r>
              <a:rPr lang="en-US">
                <a:solidFill>
                  <a:srgbClr val="002060"/>
                </a:solidFill>
                <a:latin typeface="Century Gothic" panose="020B0502020202020204" pitchFamily="34" charset="0"/>
              </a:rPr>
              <a:t>CJAM T-Shirts</a:t>
            </a:r>
          </a:p>
        </p:txBody>
      </p:sp>
      <p:sp>
        <p:nvSpPr>
          <p:cNvPr id="25" name="TextBox 24">
            <a:extLst>
              <a:ext uri="{FF2B5EF4-FFF2-40B4-BE49-F238E27FC236}">
                <a16:creationId xmlns:a16="http://schemas.microsoft.com/office/drawing/2014/main" id="{71E6F093-D911-419A-8AAF-756FFB959656}"/>
              </a:ext>
            </a:extLst>
          </p:cNvPr>
          <p:cNvSpPr txBox="1"/>
          <p:nvPr/>
        </p:nvSpPr>
        <p:spPr>
          <a:xfrm>
            <a:off x="8583559" y="2580962"/>
            <a:ext cx="2939845" cy="369332"/>
          </a:xfrm>
          <a:prstGeom prst="rect">
            <a:avLst/>
          </a:prstGeom>
          <a:noFill/>
        </p:spPr>
        <p:txBody>
          <a:bodyPr wrap="square" rtlCol="0">
            <a:spAutoFit/>
          </a:bodyPr>
          <a:lstStyle/>
          <a:p>
            <a:pPr algn="ctr"/>
            <a:r>
              <a:rPr lang="en-US">
                <a:solidFill>
                  <a:srgbClr val="C29252"/>
                </a:solidFill>
                <a:latin typeface="Century Gothic" panose="020B0502020202020204" pitchFamily="34" charset="0"/>
              </a:rPr>
              <a:t>Diversity Committee</a:t>
            </a:r>
          </a:p>
        </p:txBody>
      </p:sp>
      <p:cxnSp>
        <p:nvCxnSpPr>
          <p:cNvPr id="27" name="Straight Connector 26">
            <a:extLst>
              <a:ext uri="{FF2B5EF4-FFF2-40B4-BE49-F238E27FC236}">
                <a16:creationId xmlns:a16="http://schemas.microsoft.com/office/drawing/2014/main" id="{B3E44956-3763-4231-86EB-FFD6CB58603B}"/>
              </a:ext>
            </a:extLst>
          </p:cNvPr>
          <p:cNvCxnSpPr>
            <a:cxnSpLocks/>
          </p:cNvCxnSpPr>
          <p:nvPr/>
        </p:nvCxnSpPr>
        <p:spPr>
          <a:xfrm>
            <a:off x="383458" y="4581832"/>
            <a:ext cx="11484077" cy="0"/>
          </a:xfrm>
          <a:prstGeom prst="line">
            <a:avLst/>
          </a:prstGeom>
          <a:ln w="19050">
            <a:solidFill>
              <a:srgbClr val="1E355E"/>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1" name="Table 31">
            <a:extLst>
              <a:ext uri="{FF2B5EF4-FFF2-40B4-BE49-F238E27FC236}">
                <a16:creationId xmlns:a16="http://schemas.microsoft.com/office/drawing/2014/main" id="{44EFF172-C72A-44A3-839C-795640D73876}"/>
              </a:ext>
            </a:extLst>
          </p:cNvPr>
          <p:cNvGraphicFramePr>
            <a:graphicFrameLocks noGrp="1"/>
          </p:cNvGraphicFramePr>
          <p:nvPr>
            <p:extLst>
              <p:ext uri="{D42A27DB-BD31-4B8C-83A1-F6EECF244321}">
                <p14:modId xmlns:p14="http://schemas.microsoft.com/office/powerpoint/2010/main" val="474567119"/>
              </p:ext>
            </p:extLst>
          </p:nvPr>
        </p:nvGraphicFramePr>
        <p:xfrm>
          <a:off x="1923842" y="5104848"/>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986515938"/>
                    </a:ext>
                  </a:extLst>
                </a:gridCol>
                <a:gridCol w="1625600">
                  <a:extLst>
                    <a:ext uri="{9D8B030D-6E8A-4147-A177-3AD203B41FA5}">
                      <a16:colId xmlns:a16="http://schemas.microsoft.com/office/drawing/2014/main" val="4181008177"/>
                    </a:ext>
                  </a:extLst>
                </a:gridCol>
                <a:gridCol w="1625600">
                  <a:extLst>
                    <a:ext uri="{9D8B030D-6E8A-4147-A177-3AD203B41FA5}">
                      <a16:colId xmlns:a16="http://schemas.microsoft.com/office/drawing/2014/main" val="889654289"/>
                    </a:ext>
                  </a:extLst>
                </a:gridCol>
                <a:gridCol w="1625600">
                  <a:extLst>
                    <a:ext uri="{9D8B030D-6E8A-4147-A177-3AD203B41FA5}">
                      <a16:colId xmlns:a16="http://schemas.microsoft.com/office/drawing/2014/main" val="2726532099"/>
                    </a:ext>
                  </a:extLst>
                </a:gridCol>
                <a:gridCol w="1625600">
                  <a:extLst>
                    <a:ext uri="{9D8B030D-6E8A-4147-A177-3AD203B41FA5}">
                      <a16:colId xmlns:a16="http://schemas.microsoft.com/office/drawing/2014/main" val="1867577815"/>
                    </a:ext>
                  </a:extLst>
                </a:gridCol>
              </a:tblGrid>
              <a:tr h="370840">
                <a:tc>
                  <a:txBody>
                    <a:bodyPr/>
                    <a:lstStyle/>
                    <a:p>
                      <a:pPr algn="ctr"/>
                      <a:r>
                        <a:rPr lang="en-US" b="0" i="0">
                          <a:latin typeface="Century Gothic" panose="020B0502020202020204" pitchFamily="34" charset="0"/>
                        </a:rPr>
                        <a:t># Tenants</a:t>
                      </a:r>
                    </a:p>
                  </a:txBody>
                  <a:tcP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2">
                        <a:lumMod val="50000"/>
                      </a:schemeClr>
                    </a:solidFill>
                  </a:tcPr>
                </a:tc>
                <a:tc>
                  <a:txBody>
                    <a:bodyPr/>
                    <a:lstStyle/>
                    <a:p>
                      <a:pPr algn="ctr"/>
                      <a:r>
                        <a:rPr lang="en-US" b="0">
                          <a:solidFill>
                            <a:schemeClr val="tx1"/>
                          </a:solidFill>
                        </a:rPr>
                        <a:t>50</a:t>
                      </a:r>
                    </a:p>
                  </a:txBody>
                  <a:tcP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tc>
                  <a:txBody>
                    <a:bodyPr/>
                    <a:lstStyle/>
                    <a:p>
                      <a:pPr algn="ctr"/>
                      <a:r>
                        <a:rPr lang="en-US" b="1">
                          <a:solidFill>
                            <a:schemeClr val="tx1"/>
                          </a:solidFill>
                        </a:rPr>
                        <a:t>100</a:t>
                      </a:r>
                    </a:p>
                  </a:txBody>
                  <a:tcP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tc>
                  <a:txBody>
                    <a:bodyPr/>
                    <a:lstStyle/>
                    <a:p>
                      <a:pPr algn="ctr"/>
                      <a:r>
                        <a:rPr lang="en-US" b="0">
                          <a:solidFill>
                            <a:schemeClr val="tx1"/>
                          </a:solidFill>
                        </a:rPr>
                        <a:t>250</a:t>
                      </a:r>
                    </a:p>
                  </a:txBody>
                  <a:tcP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tc>
                  <a:txBody>
                    <a:bodyPr/>
                    <a:lstStyle/>
                    <a:p>
                      <a:pPr algn="ctr"/>
                      <a:r>
                        <a:rPr lang="en-US" b="0">
                          <a:solidFill>
                            <a:schemeClr val="tx1"/>
                          </a:solidFill>
                        </a:rPr>
                        <a:t>500</a:t>
                      </a:r>
                    </a:p>
                  </a:txBody>
                  <a:tcP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extLst>
                  <a:ext uri="{0D108BD9-81ED-4DB2-BD59-A6C34878D82A}">
                    <a16:rowId xmlns:a16="http://schemas.microsoft.com/office/drawing/2014/main" val="279935805"/>
                  </a:ext>
                </a:extLst>
              </a:tr>
              <a:tr h="370840">
                <a:tc>
                  <a:txBody>
                    <a:bodyPr/>
                    <a:lstStyle/>
                    <a:p>
                      <a:pPr algn="ctr"/>
                      <a:r>
                        <a:rPr lang="en-US" b="0">
                          <a:solidFill>
                            <a:schemeClr val="bg1"/>
                          </a:solidFill>
                          <a:latin typeface="Century Gothic" panose="020B0502020202020204" pitchFamily="34" charset="0"/>
                        </a:rPr>
                        <a:t>Projected Revenue</a:t>
                      </a:r>
                    </a:p>
                  </a:txBody>
                  <a:tcP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2">
                        <a:lumMod val="50000"/>
                      </a:schemeClr>
                    </a:solidFill>
                  </a:tcPr>
                </a:tc>
                <a:tc>
                  <a:txBody>
                    <a:bodyPr/>
                    <a:lstStyle/>
                    <a:p>
                      <a:pPr algn="ctr"/>
                      <a:r>
                        <a:rPr lang="en-US" b="0">
                          <a:solidFill>
                            <a:schemeClr val="tx1"/>
                          </a:solidFill>
                        </a:rPr>
                        <a:t>$3,000</a:t>
                      </a:r>
                    </a:p>
                  </a:txBody>
                  <a:tcPr anchor="ct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tc>
                  <a:txBody>
                    <a:bodyPr/>
                    <a:lstStyle/>
                    <a:p>
                      <a:pPr algn="ctr"/>
                      <a:r>
                        <a:rPr lang="en-US" b="1">
                          <a:solidFill>
                            <a:schemeClr val="tx1"/>
                          </a:solidFill>
                        </a:rPr>
                        <a:t>$6,000</a:t>
                      </a:r>
                    </a:p>
                  </a:txBody>
                  <a:tcPr anchor="ct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tc>
                  <a:txBody>
                    <a:bodyPr/>
                    <a:lstStyle/>
                    <a:p>
                      <a:pPr algn="ctr"/>
                      <a:r>
                        <a:rPr lang="en-US" b="0">
                          <a:solidFill>
                            <a:schemeClr val="tx1"/>
                          </a:solidFill>
                        </a:rPr>
                        <a:t>$15,000</a:t>
                      </a:r>
                    </a:p>
                  </a:txBody>
                  <a:tcPr anchor="ct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tc>
                  <a:txBody>
                    <a:bodyPr/>
                    <a:lstStyle/>
                    <a:p>
                      <a:pPr algn="ctr"/>
                      <a:r>
                        <a:rPr lang="en-US" b="0">
                          <a:solidFill>
                            <a:schemeClr val="tx1"/>
                          </a:solidFill>
                        </a:rPr>
                        <a:t>$30,000</a:t>
                      </a:r>
                    </a:p>
                  </a:txBody>
                  <a:tcPr anchor="ctr">
                    <a:lnL w="12700" cap="flat" cmpd="sng" algn="ctr">
                      <a:solidFill>
                        <a:srgbClr val="1E355E"/>
                      </a:solidFill>
                      <a:prstDash val="solid"/>
                      <a:round/>
                      <a:headEnd type="none" w="med" len="med"/>
                      <a:tailEnd type="none" w="med" len="med"/>
                    </a:lnL>
                    <a:lnR w="12700" cap="flat" cmpd="sng" algn="ctr">
                      <a:solidFill>
                        <a:srgbClr val="1E355E"/>
                      </a:solidFill>
                      <a:prstDash val="solid"/>
                      <a:round/>
                      <a:headEnd type="none" w="med" len="med"/>
                      <a:tailEnd type="none" w="med" len="med"/>
                    </a:lnR>
                    <a:lnT w="12700" cap="flat" cmpd="sng" algn="ctr">
                      <a:solidFill>
                        <a:srgbClr val="1E355E"/>
                      </a:solidFill>
                      <a:prstDash val="solid"/>
                      <a:round/>
                      <a:headEnd type="none" w="med" len="med"/>
                      <a:tailEnd type="none" w="med" len="med"/>
                    </a:lnT>
                    <a:lnB w="12700" cap="flat" cmpd="sng" algn="ctr">
                      <a:solidFill>
                        <a:srgbClr val="1E355E"/>
                      </a:solidFill>
                      <a:prstDash val="solid"/>
                      <a:round/>
                      <a:headEnd type="none" w="med" len="med"/>
                      <a:tailEnd type="none" w="med" len="med"/>
                    </a:lnB>
                    <a:solidFill>
                      <a:schemeClr val="bg1"/>
                    </a:solidFill>
                  </a:tcPr>
                </a:tc>
                <a:extLst>
                  <a:ext uri="{0D108BD9-81ED-4DB2-BD59-A6C34878D82A}">
                    <a16:rowId xmlns:a16="http://schemas.microsoft.com/office/drawing/2014/main" val="549846721"/>
                  </a:ext>
                </a:extLst>
              </a:tr>
            </a:tbl>
          </a:graphicData>
        </a:graphic>
      </p:graphicFrame>
      <p:sp>
        <p:nvSpPr>
          <p:cNvPr id="32" name="TextBox 31">
            <a:extLst>
              <a:ext uri="{FF2B5EF4-FFF2-40B4-BE49-F238E27FC236}">
                <a16:creationId xmlns:a16="http://schemas.microsoft.com/office/drawing/2014/main" id="{3D466F12-F812-4F3A-B2F1-B7C10B43EEC5}"/>
              </a:ext>
            </a:extLst>
          </p:cNvPr>
          <p:cNvSpPr txBox="1"/>
          <p:nvPr/>
        </p:nvSpPr>
        <p:spPr>
          <a:xfrm>
            <a:off x="1887790" y="6130029"/>
            <a:ext cx="8141110" cy="523220"/>
          </a:xfrm>
          <a:prstGeom prst="rect">
            <a:avLst/>
          </a:prstGeom>
          <a:noFill/>
        </p:spPr>
        <p:txBody>
          <a:bodyPr wrap="square" rtlCol="0">
            <a:spAutoFit/>
          </a:bodyPr>
          <a:lstStyle/>
          <a:p>
            <a:r>
              <a:rPr lang="en-US" sz="1400">
                <a:latin typeface="Century Gothic" panose="020B0502020202020204" pitchFamily="34" charset="0"/>
              </a:rPr>
              <a:t>*Assumes the average tenant donates $5 per month for 12 months</a:t>
            </a:r>
          </a:p>
          <a:p>
            <a:r>
              <a:rPr lang="en-US" sz="1400">
                <a:latin typeface="Century Gothic" panose="020B0502020202020204" pitchFamily="34" charset="0"/>
              </a:rPr>
              <a:t>**Means CJAM can expect two $3,000 semiannual donations</a:t>
            </a:r>
          </a:p>
        </p:txBody>
      </p:sp>
      <p:sp>
        <p:nvSpPr>
          <p:cNvPr id="33" name="TextBox 32">
            <a:extLst>
              <a:ext uri="{FF2B5EF4-FFF2-40B4-BE49-F238E27FC236}">
                <a16:creationId xmlns:a16="http://schemas.microsoft.com/office/drawing/2014/main" id="{CAAABBBE-C3D6-4535-920A-B94B89420D05}"/>
              </a:ext>
            </a:extLst>
          </p:cNvPr>
          <p:cNvSpPr txBox="1"/>
          <p:nvPr/>
        </p:nvSpPr>
        <p:spPr>
          <a:xfrm>
            <a:off x="319547" y="4650671"/>
            <a:ext cx="11788878" cy="369332"/>
          </a:xfrm>
          <a:prstGeom prst="rect">
            <a:avLst/>
          </a:prstGeom>
          <a:noFill/>
        </p:spPr>
        <p:txBody>
          <a:bodyPr wrap="square" rtlCol="0">
            <a:spAutoFit/>
          </a:bodyPr>
          <a:lstStyle/>
          <a:p>
            <a:r>
              <a:rPr lang="en-US">
                <a:latin typeface="Century Gothic" panose="020B0502020202020204" pitchFamily="34" charset="0"/>
              </a:rPr>
              <a:t>Round-Up Rent Projection:</a:t>
            </a:r>
          </a:p>
        </p:txBody>
      </p:sp>
      <p:sp>
        <p:nvSpPr>
          <p:cNvPr id="2" name="Rectangle 1">
            <a:extLst>
              <a:ext uri="{FF2B5EF4-FFF2-40B4-BE49-F238E27FC236}">
                <a16:creationId xmlns:a16="http://schemas.microsoft.com/office/drawing/2014/main" id="{FB7722D1-36BB-4F11-91C9-1C810ED80F7B}"/>
              </a:ext>
            </a:extLst>
          </p:cNvPr>
          <p:cNvSpPr/>
          <p:nvPr/>
        </p:nvSpPr>
        <p:spPr>
          <a:xfrm>
            <a:off x="5166804" y="5104660"/>
            <a:ext cx="1633491" cy="994299"/>
          </a:xfrm>
          <a:prstGeom prst="rect">
            <a:avLst/>
          </a:prstGeom>
          <a:noFill/>
          <a:ln w="38100">
            <a:solidFill>
              <a:srgbClr val="BF9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oney with solid fill">
            <a:extLst>
              <a:ext uri="{FF2B5EF4-FFF2-40B4-BE49-F238E27FC236}">
                <a16:creationId xmlns:a16="http://schemas.microsoft.com/office/drawing/2014/main" id="{823DFC7E-8D6B-4A2C-BD90-DBFAAF04DE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14" y="-36062"/>
            <a:ext cx="914400" cy="914400"/>
          </a:xfrm>
          <a:prstGeom prst="rect">
            <a:avLst/>
          </a:prstGeom>
        </p:spPr>
      </p:pic>
    </p:spTree>
    <p:extLst>
      <p:ext uri="{BB962C8B-B14F-4D97-AF65-F5344CB8AC3E}">
        <p14:creationId xmlns:p14="http://schemas.microsoft.com/office/powerpoint/2010/main" val="36646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E8B7C9F-3934-4699-B16A-FF104BFB9C82}"/>
              </a:ext>
            </a:extLst>
          </p:cNvPr>
          <p:cNvSpPr txBox="1">
            <a:spLocks/>
          </p:cNvSpPr>
          <p:nvPr/>
        </p:nvSpPr>
        <p:spPr>
          <a:xfrm>
            <a:off x="827986" y="1335719"/>
            <a:ext cx="3836966" cy="705861"/>
          </a:xfrm>
          <a:prstGeom prst="rect">
            <a:avLst/>
          </a:prstGeom>
          <a:solidFill>
            <a:srgbClr val="002060"/>
          </a:solidFill>
          <a:ln w="28575">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bg1"/>
                </a:solidFill>
                <a:latin typeface="Century Gothic" panose="020B0502020202020204" pitchFamily="34" charset="0"/>
                <a:ea typeface="Malgun Gothic" panose="020B0503020000020004" pitchFamily="34" charset="-127"/>
                <a:cs typeface="Calibri"/>
              </a:rPr>
              <a:t>Risks</a:t>
            </a:r>
          </a:p>
        </p:txBody>
      </p:sp>
      <p:sp>
        <p:nvSpPr>
          <p:cNvPr id="7" name="Content Placeholder 2">
            <a:extLst>
              <a:ext uri="{FF2B5EF4-FFF2-40B4-BE49-F238E27FC236}">
                <a16:creationId xmlns:a16="http://schemas.microsoft.com/office/drawing/2014/main" id="{FE540692-33F1-4CE8-8B96-9CDCD0C9BEB3}"/>
              </a:ext>
            </a:extLst>
          </p:cNvPr>
          <p:cNvSpPr txBox="1">
            <a:spLocks/>
          </p:cNvSpPr>
          <p:nvPr/>
        </p:nvSpPr>
        <p:spPr>
          <a:xfrm>
            <a:off x="4786428" y="1320148"/>
            <a:ext cx="1793424" cy="705861"/>
          </a:xfrm>
          <a:prstGeom prst="rect">
            <a:avLst/>
          </a:prstGeom>
          <a:solidFill>
            <a:srgbClr val="002060"/>
          </a:solidFill>
          <a:ln w="28575">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bg1"/>
                </a:solidFill>
                <a:latin typeface="Century Gothic" panose="020B0502020202020204" pitchFamily="34" charset="0"/>
                <a:ea typeface="Malgun Gothic" panose="020B0503020000020004" pitchFamily="34" charset="-127"/>
                <a:cs typeface="Calibri"/>
              </a:rPr>
              <a:t>Assessment</a:t>
            </a:r>
            <a:endParaRPr lang="en-US" sz="2000">
              <a:latin typeface="Century Gothic" panose="020B0502020202020204" pitchFamily="34" charset="0"/>
              <a:ea typeface="Malgun Gothic" panose="020B0503020000020004" pitchFamily="34" charset="-127"/>
            </a:endParaRPr>
          </a:p>
        </p:txBody>
      </p:sp>
      <p:sp>
        <p:nvSpPr>
          <p:cNvPr id="8" name="Content Placeholder 2">
            <a:extLst>
              <a:ext uri="{FF2B5EF4-FFF2-40B4-BE49-F238E27FC236}">
                <a16:creationId xmlns:a16="http://schemas.microsoft.com/office/drawing/2014/main" id="{DE4AD499-D989-4FF8-99D4-A8524747AF72}"/>
              </a:ext>
            </a:extLst>
          </p:cNvPr>
          <p:cNvSpPr txBox="1">
            <a:spLocks/>
          </p:cNvSpPr>
          <p:nvPr/>
        </p:nvSpPr>
        <p:spPr>
          <a:xfrm>
            <a:off x="6696379" y="1320148"/>
            <a:ext cx="4425784" cy="705861"/>
          </a:xfrm>
          <a:prstGeom prst="rect">
            <a:avLst/>
          </a:prstGeom>
          <a:solidFill>
            <a:srgbClr val="002060"/>
          </a:solid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bg1"/>
                </a:solidFill>
                <a:latin typeface="Century Gothic" panose="020B0502020202020204" pitchFamily="34" charset="0"/>
                <a:ea typeface="Malgun Gothic" panose="020B0503020000020004" pitchFamily="34" charset="-127"/>
                <a:cs typeface="Calibri"/>
              </a:rPr>
              <a:t>Mitigation</a:t>
            </a:r>
          </a:p>
        </p:txBody>
      </p:sp>
      <p:sp>
        <p:nvSpPr>
          <p:cNvPr id="9" name="Content Placeholder 2">
            <a:extLst>
              <a:ext uri="{FF2B5EF4-FFF2-40B4-BE49-F238E27FC236}">
                <a16:creationId xmlns:a16="http://schemas.microsoft.com/office/drawing/2014/main" id="{4DCEBFFE-8D11-40B0-89D7-E02B34BA52CF}"/>
              </a:ext>
            </a:extLst>
          </p:cNvPr>
          <p:cNvSpPr txBox="1">
            <a:spLocks/>
          </p:cNvSpPr>
          <p:nvPr/>
        </p:nvSpPr>
        <p:spPr>
          <a:xfrm>
            <a:off x="827987" y="2049391"/>
            <a:ext cx="3832019" cy="1418381"/>
          </a:xfrm>
          <a:prstGeom prst="rect">
            <a:avLst/>
          </a:prstGeom>
          <a:noFill/>
          <a:ln w="635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entury Gothic" panose="020B0502020202020204" pitchFamily="34" charset="0"/>
                <a:ea typeface="Malgun Gothic"/>
                <a:cs typeface="Calibri" panose="020F0502020204030204"/>
              </a:rPr>
              <a:t>Few tenants and landlords </a:t>
            </a:r>
            <a:r>
              <a:rPr lang="en-US" sz="1800" b="1">
                <a:latin typeface="Century Gothic" panose="020B0502020202020204" pitchFamily="34" charset="0"/>
                <a:ea typeface="Malgun Gothic"/>
                <a:cs typeface="Calibri" panose="020F0502020204030204"/>
              </a:rPr>
              <a:t>opt into the system</a:t>
            </a:r>
            <a:r>
              <a:rPr lang="en-US" sz="1800">
                <a:latin typeface="Century Gothic" panose="020B0502020202020204" pitchFamily="34" charset="0"/>
                <a:ea typeface="Malgun Gothic"/>
                <a:cs typeface="Calibri" panose="020F0502020204030204"/>
              </a:rPr>
              <a:t>, dissuaded by  larger property companies or lack of </a:t>
            </a:r>
            <a:endParaRPr lang="en-US" sz="1800" b="1">
              <a:latin typeface="Century Gothic" panose="020B0502020202020204" pitchFamily="34" charset="0"/>
              <a:ea typeface="Malgun Gothic" panose="020B0503020000020004" pitchFamily="34" charset="-127"/>
              <a:cs typeface="Calibri" panose="020F0502020204030204"/>
            </a:endParaRPr>
          </a:p>
        </p:txBody>
      </p:sp>
      <p:sp>
        <p:nvSpPr>
          <p:cNvPr id="10" name="Rectangle 9">
            <a:extLst>
              <a:ext uri="{FF2B5EF4-FFF2-40B4-BE49-F238E27FC236}">
                <a16:creationId xmlns:a16="http://schemas.microsoft.com/office/drawing/2014/main" id="{819C6EFE-9AA4-45D7-BACD-340E1C707CF3}"/>
              </a:ext>
            </a:extLst>
          </p:cNvPr>
          <p:cNvSpPr/>
          <p:nvPr/>
        </p:nvSpPr>
        <p:spPr>
          <a:xfrm>
            <a:off x="4789644" y="2047370"/>
            <a:ext cx="1801091" cy="141514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1" name="Oval 10">
            <a:extLst>
              <a:ext uri="{FF2B5EF4-FFF2-40B4-BE49-F238E27FC236}">
                <a16:creationId xmlns:a16="http://schemas.microsoft.com/office/drawing/2014/main" id="{739A1126-1CCE-40A0-B086-1325E3ADEFEE}"/>
              </a:ext>
            </a:extLst>
          </p:cNvPr>
          <p:cNvSpPr/>
          <p:nvPr/>
        </p:nvSpPr>
        <p:spPr>
          <a:xfrm>
            <a:off x="5259090" y="2932452"/>
            <a:ext cx="207819" cy="207819"/>
          </a:xfrm>
          <a:prstGeom prst="ellipse">
            <a:avLst/>
          </a:prstGeom>
          <a:solidFill>
            <a:srgbClr val="93C47D"/>
          </a:solidFill>
          <a:ln>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2" name="TextBox 11">
            <a:extLst>
              <a:ext uri="{FF2B5EF4-FFF2-40B4-BE49-F238E27FC236}">
                <a16:creationId xmlns:a16="http://schemas.microsoft.com/office/drawing/2014/main" id="{21266899-9E93-4DF6-B8F2-7930E4DF8F1B}"/>
              </a:ext>
            </a:extLst>
          </p:cNvPr>
          <p:cNvSpPr txBox="1"/>
          <p:nvPr/>
        </p:nvSpPr>
        <p:spPr>
          <a:xfrm>
            <a:off x="5259462" y="3155485"/>
            <a:ext cx="114133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entury Gothic" panose="020B0502020202020204" pitchFamily="34" charset="0"/>
                <a:ea typeface="Malgun Gothic" panose="020B0503020000020004" pitchFamily="34" charset="-127"/>
              </a:rPr>
              <a:t>Probability</a:t>
            </a:r>
            <a:endParaRPr lang="en-US" sz="1300">
              <a:latin typeface="Century Gothic" panose="020B0502020202020204" pitchFamily="34" charset="0"/>
              <a:ea typeface="Malgun Gothic" panose="020B0503020000020004" pitchFamily="34" charset="-127"/>
              <a:cs typeface="Calibri"/>
            </a:endParaRPr>
          </a:p>
        </p:txBody>
      </p:sp>
      <p:sp>
        <p:nvSpPr>
          <p:cNvPr id="13" name="Oval 12">
            <a:extLst>
              <a:ext uri="{FF2B5EF4-FFF2-40B4-BE49-F238E27FC236}">
                <a16:creationId xmlns:a16="http://schemas.microsoft.com/office/drawing/2014/main" id="{0FB8C4D4-7F5E-4DDC-B2E1-6DD63C08085E}"/>
              </a:ext>
            </a:extLst>
          </p:cNvPr>
          <p:cNvSpPr/>
          <p:nvPr/>
        </p:nvSpPr>
        <p:spPr>
          <a:xfrm>
            <a:off x="5654934" y="2932452"/>
            <a:ext cx="207819" cy="207819"/>
          </a:xfrm>
          <a:prstGeom prst="ellipse">
            <a:avLst/>
          </a:prstGeom>
          <a:solidFill>
            <a:srgbClr val="93C47D"/>
          </a:solidFill>
          <a:ln>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4" name="Oval 13">
            <a:extLst>
              <a:ext uri="{FF2B5EF4-FFF2-40B4-BE49-F238E27FC236}">
                <a16:creationId xmlns:a16="http://schemas.microsoft.com/office/drawing/2014/main" id="{ED93D443-9FC9-4094-BFED-5E96A0D71908}"/>
              </a:ext>
            </a:extLst>
          </p:cNvPr>
          <p:cNvSpPr/>
          <p:nvPr/>
        </p:nvSpPr>
        <p:spPr>
          <a:xfrm>
            <a:off x="6040883" y="2932451"/>
            <a:ext cx="207819" cy="207819"/>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5" name="Oval 14">
            <a:extLst>
              <a:ext uri="{FF2B5EF4-FFF2-40B4-BE49-F238E27FC236}">
                <a16:creationId xmlns:a16="http://schemas.microsoft.com/office/drawing/2014/main" id="{CA0AA7D8-86D3-4BDA-A9F1-6F8C4392242A}"/>
              </a:ext>
            </a:extLst>
          </p:cNvPr>
          <p:cNvSpPr/>
          <p:nvPr/>
        </p:nvSpPr>
        <p:spPr>
          <a:xfrm>
            <a:off x="5259090" y="2541556"/>
            <a:ext cx="207819" cy="207819"/>
          </a:xfrm>
          <a:prstGeom prst="ellipse">
            <a:avLst/>
          </a:prstGeom>
          <a:solidFill>
            <a:srgbClr val="93C47D"/>
          </a:solidFill>
          <a:ln w="28575">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6" name="Oval 15">
            <a:extLst>
              <a:ext uri="{FF2B5EF4-FFF2-40B4-BE49-F238E27FC236}">
                <a16:creationId xmlns:a16="http://schemas.microsoft.com/office/drawing/2014/main" id="{5FD8D83E-CA56-42B2-864B-2DA53504280F}"/>
              </a:ext>
            </a:extLst>
          </p:cNvPr>
          <p:cNvSpPr/>
          <p:nvPr/>
        </p:nvSpPr>
        <p:spPr>
          <a:xfrm>
            <a:off x="5259090" y="2170451"/>
            <a:ext cx="207819" cy="207819"/>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7" name="Oval 16">
            <a:extLst>
              <a:ext uri="{FF2B5EF4-FFF2-40B4-BE49-F238E27FC236}">
                <a16:creationId xmlns:a16="http://schemas.microsoft.com/office/drawing/2014/main" id="{6E152EA6-1C98-4CA7-8952-3EA1692EC05D}"/>
              </a:ext>
            </a:extLst>
          </p:cNvPr>
          <p:cNvSpPr/>
          <p:nvPr/>
        </p:nvSpPr>
        <p:spPr>
          <a:xfrm>
            <a:off x="5654934" y="2541556"/>
            <a:ext cx="207819" cy="207819"/>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8" name="Oval 17">
            <a:extLst>
              <a:ext uri="{FF2B5EF4-FFF2-40B4-BE49-F238E27FC236}">
                <a16:creationId xmlns:a16="http://schemas.microsoft.com/office/drawing/2014/main" id="{DA7271FA-8A47-4442-9170-B63B4CD157AC}"/>
              </a:ext>
            </a:extLst>
          </p:cNvPr>
          <p:cNvSpPr/>
          <p:nvPr/>
        </p:nvSpPr>
        <p:spPr>
          <a:xfrm>
            <a:off x="5654934" y="2170451"/>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19" name="Oval 18">
            <a:extLst>
              <a:ext uri="{FF2B5EF4-FFF2-40B4-BE49-F238E27FC236}">
                <a16:creationId xmlns:a16="http://schemas.microsoft.com/office/drawing/2014/main" id="{AABD97F8-E8FD-46D3-89F0-8F39519857C2}"/>
              </a:ext>
            </a:extLst>
          </p:cNvPr>
          <p:cNvSpPr/>
          <p:nvPr/>
        </p:nvSpPr>
        <p:spPr>
          <a:xfrm>
            <a:off x="6040883" y="2541555"/>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20" name="Oval 19">
            <a:extLst>
              <a:ext uri="{FF2B5EF4-FFF2-40B4-BE49-F238E27FC236}">
                <a16:creationId xmlns:a16="http://schemas.microsoft.com/office/drawing/2014/main" id="{75A7B630-DD5A-4D53-9F68-BA93D0011005}"/>
              </a:ext>
            </a:extLst>
          </p:cNvPr>
          <p:cNvSpPr/>
          <p:nvPr/>
        </p:nvSpPr>
        <p:spPr>
          <a:xfrm>
            <a:off x="6040883" y="2170451"/>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21" name="TextBox 20">
            <a:extLst>
              <a:ext uri="{FF2B5EF4-FFF2-40B4-BE49-F238E27FC236}">
                <a16:creationId xmlns:a16="http://schemas.microsoft.com/office/drawing/2014/main" id="{60324FE6-96DD-439E-B38F-2A4A82BF32D3}"/>
              </a:ext>
            </a:extLst>
          </p:cNvPr>
          <p:cNvSpPr txBox="1"/>
          <p:nvPr/>
        </p:nvSpPr>
        <p:spPr>
          <a:xfrm rot="-5400000">
            <a:off x="4541994" y="2510037"/>
            <a:ext cx="97179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entury Gothic" panose="020B0502020202020204" pitchFamily="34" charset="0"/>
                <a:ea typeface="Malgun Gothic" panose="020B0503020000020004" pitchFamily="34" charset="-127"/>
              </a:rPr>
              <a:t>Severity</a:t>
            </a:r>
          </a:p>
        </p:txBody>
      </p:sp>
      <p:sp>
        <p:nvSpPr>
          <p:cNvPr id="22" name="Content Placeholder 2">
            <a:extLst>
              <a:ext uri="{FF2B5EF4-FFF2-40B4-BE49-F238E27FC236}">
                <a16:creationId xmlns:a16="http://schemas.microsoft.com/office/drawing/2014/main" id="{0D19819D-DDF1-4F32-9B1F-6C4BD5285160}"/>
              </a:ext>
            </a:extLst>
          </p:cNvPr>
          <p:cNvSpPr txBox="1">
            <a:spLocks/>
          </p:cNvSpPr>
          <p:nvPr/>
        </p:nvSpPr>
        <p:spPr>
          <a:xfrm>
            <a:off x="6696378" y="2049390"/>
            <a:ext cx="4425783" cy="1418381"/>
          </a:xfrm>
          <a:prstGeom prst="rect">
            <a:avLst/>
          </a:prstGeom>
          <a:noFill/>
          <a:ln w="635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rgbClr val="000000"/>
                </a:solidFill>
                <a:latin typeface="Century Gothic" panose="020B0502020202020204" pitchFamily="34" charset="0"/>
                <a:ea typeface="Malgun Gothic" panose="020B0503020000020004" pitchFamily="34" charset="-127"/>
                <a:cs typeface="Calibri"/>
              </a:rPr>
              <a:t>CJAM is adding two touchpoints and will at a minimum </a:t>
            </a:r>
            <a:r>
              <a:rPr lang="en-US" sz="1800" b="1">
                <a:solidFill>
                  <a:srgbClr val="000000"/>
                </a:solidFill>
                <a:latin typeface="Century Gothic" panose="020B0502020202020204" pitchFamily="34" charset="0"/>
                <a:ea typeface="Malgun Gothic" panose="020B0503020000020004" pitchFamily="34" charset="-127"/>
                <a:cs typeface="Calibri"/>
              </a:rPr>
              <a:t>gain awareness </a:t>
            </a:r>
            <a:r>
              <a:rPr lang="en-US" sz="1800">
                <a:solidFill>
                  <a:srgbClr val="000000"/>
                </a:solidFill>
                <a:latin typeface="Century Gothic" panose="020B0502020202020204" pitchFamily="34" charset="0"/>
                <a:ea typeface="Malgun Gothic" panose="020B0503020000020004" pitchFamily="34" charset="-127"/>
                <a:cs typeface="Calibri"/>
              </a:rPr>
              <a:t>for their services</a:t>
            </a:r>
            <a:endParaRPr lang="en-US" sz="1800" b="1">
              <a:solidFill>
                <a:srgbClr val="000000"/>
              </a:solidFill>
              <a:latin typeface="Century Gothic" panose="020B0502020202020204" pitchFamily="34" charset="0"/>
              <a:ea typeface="Malgun Gothic" panose="020B0503020000020004" pitchFamily="34" charset="-127"/>
              <a:cs typeface="Calibri"/>
            </a:endParaRPr>
          </a:p>
        </p:txBody>
      </p:sp>
      <p:sp>
        <p:nvSpPr>
          <p:cNvPr id="23" name="Content Placeholder 2">
            <a:extLst>
              <a:ext uri="{FF2B5EF4-FFF2-40B4-BE49-F238E27FC236}">
                <a16:creationId xmlns:a16="http://schemas.microsoft.com/office/drawing/2014/main" id="{1C3FBD9E-15AD-4DE6-A010-078F06040AAB}"/>
              </a:ext>
            </a:extLst>
          </p:cNvPr>
          <p:cNvSpPr txBox="1">
            <a:spLocks/>
          </p:cNvSpPr>
          <p:nvPr/>
        </p:nvSpPr>
        <p:spPr>
          <a:xfrm>
            <a:off x="827987" y="3553598"/>
            <a:ext cx="3832019" cy="1418381"/>
          </a:xfrm>
          <a:prstGeom prst="rect">
            <a:avLst/>
          </a:prstGeom>
          <a:noFill/>
          <a:ln w="635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latin typeface="Century Gothic" panose="020B0502020202020204" pitchFamily="34" charset="0"/>
                <a:ea typeface="Malgun Gothic"/>
                <a:cs typeface="Calibri"/>
              </a:rPr>
              <a:t>An increase in clients </a:t>
            </a:r>
            <a:r>
              <a:rPr lang="en-US" sz="1800">
                <a:latin typeface="Century Gothic" panose="020B0502020202020204" pitchFamily="34" charset="0"/>
                <a:ea typeface="Malgun Gothic"/>
                <a:cs typeface="Calibri"/>
              </a:rPr>
              <a:t>without an increase in volunteer capacity</a:t>
            </a:r>
            <a:endParaRPr lang="en-US" sz="1800" b="1">
              <a:latin typeface="Century Gothic" panose="020B0502020202020204" pitchFamily="34" charset="0"/>
              <a:ea typeface="Malgun Gothic" panose="020B0503020000020004" pitchFamily="34" charset="-127"/>
              <a:cs typeface="Calibri"/>
            </a:endParaRPr>
          </a:p>
        </p:txBody>
      </p:sp>
      <p:sp>
        <p:nvSpPr>
          <p:cNvPr id="24" name="Content Placeholder 2">
            <a:extLst>
              <a:ext uri="{FF2B5EF4-FFF2-40B4-BE49-F238E27FC236}">
                <a16:creationId xmlns:a16="http://schemas.microsoft.com/office/drawing/2014/main" id="{A475F1C4-D8E0-4E5E-A4ED-7D9E51EC377F}"/>
              </a:ext>
            </a:extLst>
          </p:cNvPr>
          <p:cNvSpPr txBox="1">
            <a:spLocks/>
          </p:cNvSpPr>
          <p:nvPr/>
        </p:nvSpPr>
        <p:spPr>
          <a:xfrm>
            <a:off x="827986" y="5057806"/>
            <a:ext cx="3832019" cy="1418381"/>
          </a:xfrm>
          <a:prstGeom prst="rect">
            <a:avLst/>
          </a:prstGeom>
          <a:noFill/>
          <a:ln w="635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entury Gothic" panose="020B0502020202020204" pitchFamily="34" charset="0"/>
                <a:ea typeface="Malgun Gothic"/>
                <a:cs typeface="Calibri"/>
              </a:rPr>
              <a:t>Processes to enhance CJAM’s diversity efforts </a:t>
            </a:r>
            <a:r>
              <a:rPr lang="en-US" sz="1800" b="1">
                <a:latin typeface="Century Gothic" panose="020B0502020202020204" pitchFamily="34" charset="0"/>
                <a:ea typeface="Malgun Gothic"/>
                <a:cs typeface="Calibri"/>
              </a:rPr>
              <a:t>take multiple years</a:t>
            </a:r>
            <a:r>
              <a:rPr lang="en-US" sz="1800">
                <a:latin typeface="Century Gothic" panose="020B0502020202020204" pitchFamily="34" charset="0"/>
                <a:ea typeface="Malgun Gothic"/>
                <a:cs typeface="Calibri"/>
              </a:rPr>
              <a:t> and doesn’t increase requirement of diverse volunteers immediately </a:t>
            </a:r>
            <a:endParaRPr lang="en-US" sz="1800">
              <a:latin typeface="Century Gothic" panose="020B0502020202020204" pitchFamily="34" charset="0"/>
              <a:ea typeface="Malgun Gothic" panose="020B0503020000020004" pitchFamily="34" charset="-127"/>
              <a:cs typeface="Calibri"/>
            </a:endParaRPr>
          </a:p>
        </p:txBody>
      </p:sp>
      <p:sp>
        <p:nvSpPr>
          <p:cNvPr id="25" name="Content Placeholder 2">
            <a:extLst>
              <a:ext uri="{FF2B5EF4-FFF2-40B4-BE49-F238E27FC236}">
                <a16:creationId xmlns:a16="http://schemas.microsoft.com/office/drawing/2014/main" id="{AE9ABB5E-D0EB-4A16-8F02-FB5414B0783D}"/>
              </a:ext>
            </a:extLst>
          </p:cNvPr>
          <p:cNvSpPr txBox="1">
            <a:spLocks/>
          </p:cNvSpPr>
          <p:nvPr/>
        </p:nvSpPr>
        <p:spPr>
          <a:xfrm>
            <a:off x="6696378" y="3563493"/>
            <a:ext cx="4425783" cy="1418381"/>
          </a:xfrm>
          <a:prstGeom prst="rect">
            <a:avLst/>
          </a:prstGeom>
          <a:noFill/>
          <a:ln w="635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rgbClr val="000000"/>
                </a:solidFill>
                <a:latin typeface="Century Gothic" panose="020B0502020202020204" pitchFamily="34" charset="0"/>
                <a:ea typeface="Malgun Gothic" panose="020B0503020000020004" pitchFamily="34" charset="-127"/>
                <a:cs typeface="Calibri"/>
              </a:rPr>
              <a:t>The </a:t>
            </a:r>
            <a:r>
              <a:rPr lang="en-US" sz="1800" b="1">
                <a:solidFill>
                  <a:srgbClr val="000000"/>
                </a:solidFill>
                <a:latin typeface="Century Gothic" panose="020B0502020202020204" pitchFamily="34" charset="0"/>
                <a:ea typeface="Malgun Gothic" panose="020B0503020000020004" pitchFamily="34" charset="-127"/>
                <a:cs typeface="Calibri"/>
              </a:rPr>
              <a:t>added revenue </a:t>
            </a:r>
            <a:r>
              <a:rPr lang="en-US" sz="1800">
                <a:solidFill>
                  <a:srgbClr val="000000"/>
                </a:solidFill>
                <a:latin typeface="Century Gothic" panose="020B0502020202020204" pitchFamily="34" charset="0"/>
                <a:ea typeface="Malgun Gothic" panose="020B0503020000020004" pitchFamily="34" charset="-127"/>
                <a:cs typeface="Calibri"/>
              </a:rPr>
              <a:t>will allow for more volunteers or even staff</a:t>
            </a:r>
            <a:endParaRPr lang="en-US" sz="3200">
              <a:latin typeface="Century Gothic" panose="020B0502020202020204" pitchFamily="34" charset="0"/>
              <a:ea typeface="Malgun Gothic" panose="020B0503020000020004" pitchFamily="34" charset="-127"/>
            </a:endParaRPr>
          </a:p>
        </p:txBody>
      </p:sp>
      <p:sp>
        <p:nvSpPr>
          <p:cNvPr id="26" name="Content Placeholder 2">
            <a:extLst>
              <a:ext uri="{FF2B5EF4-FFF2-40B4-BE49-F238E27FC236}">
                <a16:creationId xmlns:a16="http://schemas.microsoft.com/office/drawing/2014/main" id="{452AE87D-2AAC-4172-9A84-19C2DD37B30E}"/>
              </a:ext>
            </a:extLst>
          </p:cNvPr>
          <p:cNvSpPr txBox="1">
            <a:spLocks/>
          </p:cNvSpPr>
          <p:nvPr/>
        </p:nvSpPr>
        <p:spPr>
          <a:xfrm>
            <a:off x="6696377" y="5067701"/>
            <a:ext cx="4425783" cy="1418381"/>
          </a:xfrm>
          <a:prstGeom prst="rect">
            <a:avLst/>
          </a:prstGeom>
          <a:noFill/>
          <a:ln w="6350">
            <a:solidFill>
              <a:srgbClr val="002060"/>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entury Gothic" panose="020B0502020202020204" pitchFamily="34" charset="0"/>
                <a:ea typeface="Malgun Gothic" panose="020B0503020000020004" pitchFamily="34" charset="-127"/>
              </a:rPr>
              <a:t>Establishing relationships with diverse organizations early and </a:t>
            </a:r>
            <a:r>
              <a:rPr lang="en-US" sz="1800" b="1">
                <a:latin typeface="Century Gothic" panose="020B0502020202020204" pitchFamily="34" charset="0"/>
                <a:ea typeface="Malgun Gothic" panose="020B0503020000020004" pitchFamily="34" charset="-127"/>
              </a:rPr>
              <a:t>continuing to foster those bonds</a:t>
            </a:r>
            <a:r>
              <a:rPr lang="en-US" sz="1800">
                <a:latin typeface="Century Gothic" panose="020B0502020202020204" pitchFamily="34" charset="0"/>
                <a:ea typeface="Malgun Gothic" panose="020B0503020000020004" pitchFamily="34" charset="-127"/>
              </a:rPr>
              <a:t>. Encourage the committee to meet quarterly and produce a yearly report to track growth and hold CJAM accountable. </a:t>
            </a:r>
          </a:p>
        </p:txBody>
      </p:sp>
      <p:sp>
        <p:nvSpPr>
          <p:cNvPr id="27" name="Rectangle 26">
            <a:extLst>
              <a:ext uri="{FF2B5EF4-FFF2-40B4-BE49-F238E27FC236}">
                <a16:creationId xmlns:a16="http://schemas.microsoft.com/office/drawing/2014/main" id="{869E9859-44A8-4CCB-80E2-925ECC1B5779}"/>
              </a:ext>
            </a:extLst>
          </p:cNvPr>
          <p:cNvSpPr/>
          <p:nvPr/>
        </p:nvSpPr>
        <p:spPr>
          <a:xfrm>
            <a:off x="4779747" y="3561473"/>
            <a:ext cx="1801091" cy="141514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28" name="Oval 27">
            <a:extLst>
              <a:ext uri="{FF2B5EF4-FFF2-40B4-BE49-F238E27FC236}">
                <a16:creationId xmlns:a16="http://schemas.microsoft.com/office/drawing/2014/main" id="{31BE9DDB-4800-4E6D-BFAD-0C4A7AD3D696}"/>
              </a:ext>
            </a:extLst>
          </p:cNvPr>
          <p:cNvSpPr/>
          <p:nvPr/>
        </p:nvSpPr>
        <p:spPr>
          <a:xfrm>
            <a:off x="5249193" y="4446555"/>
            <a:ext cx="207819" cy="207819"/>
          </a:xfrm>
          <a:prstGeom prst="ellipse">
            <a:avLst/>
          </a:prstGeom>
          <a:solidFill>
            <a:srgbClr val="93C47D"/>
          </a:solidFill>
          <a:ln>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29" name="TextBox 28">
            <a:extLst>
              <a:ext uri="{FF2B5EF4-FFF2-40B4-BE49-F238E27FC236}">
                <a16:creationId xmlns:a16="http://schemas.microsoft.com/office/drawing/2014/main" id="{8BF42070-44F5-4D23-BC56-3EDE7FF6C136}"/>
              </a:ext>
            </a:extLst>
          </p:cNvPr>
          <p:cNvSpPr txBox="1"/>
          <p:nvPr/>
        </p:nvSpPr>
        <p:spPr>
          <a:xfrm>
            <a:off x="5249566" y="4669588"/>
            <a:ext cx="115123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entury Gothic" panose="020B0502020202020204" pitchFamily="34" charset="0"/>
                <a:ea typeface="Malgun Gothic" panose="020B0503020000020004" pitchFamily="34" charset="-127"/>
              </a:rPr>
              <a:t>Probability</a:t>
            </a:r>
            <a:endParaRPr lang="en-US" sz="1300">
              <a:latin typeface="Century Gothic" panose="020B0502020202020204" pitchFamily="34" charset="0"/>
              <a:ea typeface="Malgun Gothic" panose="020B0503020000020004" pitchFamily="34" charset="-127"/>
              <a:cs typeface="Calibri"/>
            </a:endParaRPr>
          </a:p>
        </p:txBody>
      </p:sp>
      <p:sp>
        <p:nvSpPr>
          <p:cNvPr id="30" name="Oval 29">
            <a:extLst>
              <a:ext uri="{FF2B5EF4-FFF2-40B4-BE49-F238E27FC236}">
                <a16:creationId xmlns:a16="http://schemas.microsoft.com/office/drawing/2014/main" id="{266D2979-FAD6-4DB3-A960-BFCCD75AAA19}"/>
              </a:ext>
            </a:extLst>
          </p:cNvPr>
          <p:cNvSpPr/>
          <p:nvPr/>
        </p:nvSpPr>
        <p:spPr>
          <a:xfrm>
            <a:off x="5645037" y="4446555"/>
            <a:ext cx="207819" cy="207819"/>
          </a:xfrm>
          <a:prstGeom prst="ellipse">
            <a:avLst/>
          </a:prstGeom>
          <a:solidFill>
            <a:srgbClr val="93C47D"/>
          </a:solidFill>
          <a:ln>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1" name="Oval 30">
            <a:extLst>
              <a:ext uri="{FF2B5EF4-FFF2-40B4-BE49-F238E27FC236}">
                <a16:creationId xmlns:a16="http://schemas.microsoft.com/office/drawing/2014/main" id="{496E5444-51EA-485D-B0CB-F5D8AEA5BFF6}"/>
              </a:ext>
            </a:extLst>
          </p:cNvPr>
          <p:cNvSpPr/>
          <p:nvPr/>
        </p:nvSpPr>
        <p:spPr>
          <a:xfrm>
            <a:off x="6030986" y="4446554"/>
            <a:ext cx="207819" cy="207819"/>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2" name="Oval 31">
            <a:extLst>
              <a:ext uri="{FF2B5EF4-FFF2-40B4-BE49-F238E27FC236}">
                <a16:creationId xmlns:a16="http://schemas.microsoft.com/office/drawing/2014/main" id="{180D0AAC-3F5A-4A43-9326-FAF1F3C20276}"/>
              </a:ext>
            </a:extLst>
          </p:cNvPr>
          <p:cNvSpPr/>
          <p:nvPr/>
        </p:nvSpPr>
        <p:spPr>
          <a:xfrm>
            <a:off x="5249193" y="4055659"/>
            <a:ext cx="207819" cy="207819"/>
          </a:xfrm>
          <a:prstGeom prst="ellipse">
            <a:avLst/>
          </a:prstGeom>
          <a:solidFill>
            <a:srgbClr val="93C47D"/>
          </a:solidFill>
          <a:ln w="1270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3" name="Oval 32">
            <a:extLst>
              <a:ext uri="{FF2B5EF4-FFF2-40B4-BE49-F238E27FC236}">
                <a16:creationId xmlns:a16="http://schemas.microsoft.com/office/drawing/2014/main" id="{5DB36383-E354-4A59-863C-0DE2116406ED}"/>
              </a:ext>
            </a:extLst>
          </p:cNvPr>
          <p:cNvSpPr/>
          <p:nvPr/>
        </p:nvSpPr>
        <p:spPr>
          <a:xfrm>
            <a:off x="5249193" y="3684554"/>
            <a:ext cx="207819" cy="207819"/>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4" name="Oval 33">
            <a:extLst>
              <a:ext uri="{FF2B5EF4-FFF2-40B4-BE49-F238E27FC236}">
                <a16:creationId xmlns:a16="http://schemas.microsoft.com/office/drawing/2014/main" id="{B87190CC-1338-4712-BEDB-B473F30D5489}"/>
              </a:ext>
            </a:extLst>
          </p:cNvPr>
          <p:cNvSpPr/>
          <p:nvPr/>
        </p:nvSpPr>
        <p:spPr>
          <a:xfrm>
            <a:off x="5645037" y="4055659"/>
            <a:ext cx="207819" cy="207819"/>
          </a:xfrm>
          <a:prstGeom prst="ellipse">
            <a:avLst/>
          </a:prstGeom>
          <a:solidFill>
            <a:srgbClr val="FFD966"/>
          </a:solidFill>
          <a:ln w="28575">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5" name="Oval 34">
            <a:extLst>
              <a:ext uri="{FF2B5EF4-FFF2-40B4-BE49-F238E27FC236}">
                <a16:creationId xmlns:a16="http://schemas.microsoft.com/office/drawing/2014/main" id="{528C3ABB-E622-440C-8A4A-7CB8EC613601}"/>
              </a:ext>
            </a:extLst>
          </p:cNvPr>
          <p:cNvSpPr/>
          <p:nvPr/>
        </p:nvSpPr>
        <p:spPr>
          <a:xfrm>
            <a:off x="5645037" y="3684554"/>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6" name="Oval 35">
            <a:extLst>
              <a:ext uri="{FF2B5EF4-FFF2-40B4-BE49-F238E27FC236}">
                <a16:creationId xmlns:a16="http://schemas.microsoft.com/office/drawing/2014/main" id="{58C4C394-6142-4DD5-968A-93CF361924F7}"/>
              </a:ext>
            </a:extLst>
          </p:cNvPr>
          <p:cNvSpPr/>
          <p:nvPr/>
        </p:nvSpPr>
        <p:spPr>
          <a:xfrm>
            <a:off x="6030986" y="4055658"/>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7" name="Oval 36">
            <a:extLst>
              <a:ext uri="{FF2B5EF4-FFF2-40B4-BE49-F238E27FC236}">
                <a16:creationId xmlns:a16="http://schemas.microsoft.com/office/drawing/2014/main" id="{704384EB-6B35-4003-99DA-F912B99BC80F}"/>
              </a:ext>
            </a:extLst>
          </p:cNvPr>
          <p:cNvSpPr/>
          <p:nvPr/>
        </p:nvSpPr>
        <p:spPr>
          <a:xfrm>
            <a:off x="6030986" y="3684554"/>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38" name="TextBox 37">
            <a:extLst>
              <a:ext uri="{FF2B5EF4-FFF2-40B4-BE49-F238E27FC236}">
                <a16:creationId xmlns:a16="http://schemas.microsoft.com/office/drawing/2014/main" id="{9B211771-7562-4790-94FE-D27954B9FBE1}"/>
              </a:ext>
            </a:extLst>
          </p:cNvPr>
          <p:cNvSpPr txBox="1"/>
          <p:nvPr/>
        </p:nvSpPr>
        <p:spPr>
          <a:xfrm rot="-5400000">
            <a:off x="4532097" y="4024140"/>
            <a:ext cx="97179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entury Gothic" panose="020B0502020202020204" pitchFamily="34" charset="0"/>
                <a:ea typeface="Malgun Gothic" panose="020B0503020000020004" pitchFamily="34" charset="-127"/>
              </a:rPr>
              <a:t>Severity</a:t>
            </a:r>
          </a:p>
        </p:txBody>
      </p:sp>
      <p:sp>
        <p:nvSpPr>
          <p:cNvPr id="39" name="Rectangle 38">
            <a:extLst>
              <a:ext uri="{FF2B5EF4-FFF2-40B4-BE49-F238E27FC236}">
                <a16:creationId xmlns:a16="http://schemas.microsoft.com/office/drawing/2014/main" id="{A93D1CB8-9448-4EA1-BDFB-B92C1F0E9D65}"/>
              </a:ext>
            </a:extLst>
          </p:cNvPr>
          <p:cNvSpPr/>
          <p:nvPr/>
        </p:nvSpPr>
        <p:spPr>
          <a:xfrm>
            <a:off x="4779747" y="5065681"/>
            <a:ext cx="1801091" cy="141514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algun Gothic" panose="020B0503020000020004" pitchFamily="34" charset="-127"/>
            </a:endParaRPr>
          </a:p>
        </p:txBody>
      </p:sp>
      <p:sp>
        <p:nvSpPr>
          <p:cNvPr id="40" name="Oval 39">
            <a:extLst>
              <a:ext uri="{FF2B5EF4-FFF2-40B4-BE49-F238E27FC236}">
                <a16:creationId xmlns:a16="http://schemas.microsoft.com/office/drawing/2014/main" id="{5DE34A58-75E8-4EBD-80D6-ABAEDE9148DD}"/>
              </a:ext>
            </a:extLst>
          </p:cNvPr>
          <p:cNvSpPr/>
          <p:nvPr/>
        </p:nvSpPr>
        <p:spPr>
          <a:xfrm>
            <a:off x="5249193" y="5950763"/>
            <a:ext cx="207819" cy="207819"/>
          </a:xfrm>
          <a:prstGeom prst="ellipse">
            <a:avLst/>
          </a:prstGeom>
          <a:solidFill>
            <a:srgbClr val="93C47D"/>
          </a:solidFill>
          <a:ln>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1" name="TextBox 40">
            <a:extLst>
              <a:ext uri="{FF2B5EF4-FFF2-40B4-BE49-F238E27FC236}">
                <a16:creationId xmlns:a16="http://schemas.microsoft.com/office/drawing/2014/main" id="{B9244077-4614-46F7-B3DB-5684C7D5DC83}"/>
              </a:ext>
            </a:extLst>
          </p:cNvPr>
          <p:cNvSpPr txBox="1"/>
          <p:nvPr/>
        </p:nvSpPr>
        <p:spPr>
          <a:xfrm>
            <a:off x="5249565" y="6173796"/>
            <a:ext cx="1151237"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entury Gothic" panose="020B0502020202020204" pitchFamily="34" charset="0"/>
                <a:ea typeface="Malgun Gothic" panose="020B0503020000020004" pitchFamily="34" charset="-127"/>
              </a:rPr>
              <a:t>Probability</a:t>
            </a:r>
            <a:endParaRPr lang="en-US" sz="1300">
              <a:latin typeface="Century Gothic" panose="020B0502020202020204" pitchFamily="34" charset="0"/>
              <a:ea typeface="Malgun Gothic" panose="020B0503020000020004" pitchFamily="34" charset="-127"/>
              <a:cs typeface="Calibri"/>
            </a:endParaRPr>
          </a:p>
        </p:txBody>
      </p:sp>
      <p:sp>
        <p:nvSpPr>
          <p:cNvPr id="42" name="Oval 41">
            <a:extLst>
              <a:ext uri="{FF2B5EF4-FFF2-40B4-BE49-F238E27FC236}">
                <a16:creationId xmlns:a16="http://schemas.microsoft.com/office/drawing/2014/main" id="{E6E861A6-9AA7-41CA-936A-6454F32E7822}"/>
              </a:ext>
            </a:extLst>
          </p:cNvPr>
          <p:cNvSpPr/>
          <p:nvPr/>
        </p:nvSpPr>
        <p:spPr>
          <a:xfrm>
            <a:off x="5645037" y="5950763"/>
            <a:ext cx="207819" cy="207819"/>
          </a:xfrm>
          <a:prstGeom prst="ellipse">
            <a:avLst/>
          </a:prstGeom>
          <a:solidFill>
            <a:srgbClr val="93C47D"/>
          </a:solidFill>
          <a:ln>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3" name="Oval 42">
            <a:extLst>
              <a:ext uri="{FF2B5EF4-FFF2-40B4-BE49-F238E27FC236}">
                <a16:creationId xmlns:a16="http://schemas.microsoft.com/office/drawing/2014/main" id="{39577220-BBE7-4075-90D3-7D8F2F0BE42A}"/>
              </a:ext>
            </a:extLst>
          </p:cNvPr>
          <p:cNvSpPr/>
          <p:nvPr/>
        </p:nvSpPr>
        <p:spPr>
          <a:xfrm>
            <a:off x="6030986" y="5950762"/>
            <a:ext cx="207819" cy="207819"/>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4" name="Oval 43">
            <a:extLst>
              <a:ext uri="{FF2B5EF4-FFF2-40B4-BE49-F238E27FC236}">
                <a16:creationId xmlns:a16="http://schemas.microsoft.com/office/drawing/2014/main" id="{F0C2AD2D-E895-4FFA-B1FD-173328DBF315}"/>
              </a:ext>
            </a:extLst>
          </p:cNvPr>
          <p:cNvSpPr/>
          <p:nvPr/>
        </p:nvSpPr>
        <p:spPr>
          <a:xfrm>
            <a:off x="5249193" y="5559867"/>
            <a:ext cx="207819" cy="207819"/>
          </a:xfrm>
          <a:prstGeom prst="ellipse">
            <a:avLst/>
          </a:prstGeom>
          <a:solidFill>
            <a:srgbClr val="93C47D"/>
          </a:solidFill>
          <a:ln w="12700">
            <a:solidFill>
              <a:srgbClr val="93C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5" name="Oval 44">
            <a:extLst>
              <a:ext uri="{FF2B5EF4-FFF2-40B4-BE49-F238E27FC236}">
                <a16:creationId xmlns:a16="http://schemas.microsoft.com/office/drawing/2014/main" id="{2BFF7D36-6A27-493F-8A34-9C1B7BC9E899}"/>
              </a:ext>
            </a:extLst>
          </p:cNvPr>
          <p:cNvSpPr/>
          <p:nvPr/>
        </p:nvSpPr>
        <p:spPr>
          <a:xfrm>
            <a:off x="5249193" y="5188762"/>
            <a:ext cx="207819" cy="207819"/>
          </a:xfrm>
          <a:prstGeom prst="ellipse">
            <a:avLst/>
          </a:prstGeom>
          <a:solidFill>
            <a:srgbClr val="FFD966"/>
          </a:solidFill>
          <a:ln w="28575">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6" name="Oval 45">
            <a:extLst>
              <a:ext uri="{FF2B5EF4-FFF2-40B4-BE49-F238E27FC236}">
                <a16:creationId xmlns:a16="http://schemas.microsoft.com/office/drawing/2014/main" id="{F503AC12-D94F-4D49-9CC4-0E649EA453F4}"/>
              </a:ext>
            </a:extLst>
          </p:cNvPr>
          <p:cNvSpPr/>
          <p:nvPr/>
        </p:nvSpPr>
        <p:spPr>
          <a:xfrm>
            <a:off x="5645037" y="5559867"/>
            <a:ext cx="207819" cy="207819"/>
          </a:xfrm>
          <a:prstGeom prst="ellipse">
            <a:avLst/>
          </a:prstGeom>
          <a:solidFill>
            <a:srgbClr val="FFD9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7" name="Oval 46">
            <a:extLst>
              <a:ext uri="{FF2B5EF4-FFF2-40B4-BE49-F238E27FC236}">
                <a16:creationId xmlns:a16="http://schemas.microsoft.com/office/drawing/2014/main" id="{E5627787-DF85-4A1D-92EC-8BF60281494C}"/>
              </a:ext>
            </a:extLst>
          </p:cNvPr>
          <p:cNvSpPr/>
          <p:nvPr/>
        </p:nvSpPr>
        <p:spPr>
          <a:xfrm>
            <a:off x="5645037" y="5188762"/>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8" name="Oval 47">
            <a:extLst>
              <a:ext uri="{FF2B5EF4-FFF2-40B4-BE49-F238E27FC236}">
                <a16:creationId xmlns:a16="http://schemas.microsoft.com/office/drawing/2014/main" id="{D18B5F68-0E21-4042-8F92-E2BC19401053}"/>
              </a:ext>
            </a:extLst>
          </p:cNvPr>
          <p:cNvSpPr/>
          <p:nvPr/>
        </p:nvSpPr>
        <p:spPr>
          <a:xfrm>
            <a:off x="6030986" y="5559866"/>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49" name="Oval 48">
            <a:extLst>
              <a:ext uri="{FF2B5EF4-FFF2-40B4-BE49-F238E27FC236}">
                <a16:creationId xmlns:a16="http://schemas.microsoft.com/office/drawing/2014/main" id="{CD43C93E-82CA-41F1-807A-5AE7C5081E9D}"/>
              </a:ext>
            </a:extLst>
          </p:cNvPr>
          <p:cNvSpPr/>
          <p:nvPr/>
        </p:nvSpPr>
        <p:spPr>
          <a:xfrm>
            <a:off x="6030986" y="5188762"/>
            <a:ext cx="207819" cy="207819"/>
          </a:xfrm>
          <a:prstGeom prst="ellipse">
            <a:avLst/>
          </a:prstGeom>
          <a:solidFill>
            <a:srgbClr val="E06666"/>
          </a:solidFill>
          <a:ln>
            <a:solidFill>
              <a:srgbClr val="E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lgun Gothic" panose="020B0503020000020004" pitchFamily="34" charset="-127"/>
              <a:ea typeface="Malgun Gothic" panose="020B0503020000020004" pitchFamily="34" charset="-127"/>
            </a:endParaRPr>
          </a:p>
        </p:txBody>
      </p:sp>
      <p:sp>
        <p:nvSpPr>
          <p:cNvPr id="50" name="TextBox 49">
            <a:extLst>
              <a:ext uri="{FF2B5EF4-FFF2-40B4-BE49-F238E27FC236}">
                <a16:creationId xmlns:a16="http://schemas.microsoft.com/office/drawing/2014/main" id="{305743A1-1FCC-4BCD-82EB-5C47F247C229}"/>
              </a:ext>
            </a:extLst>
          </p:cNvPr>
          <p:cNvSpPr txBox="1"/>
          <p:nvPr/>
        </p:nvSpPr>
        <p:spPr>
          <a:xfrm rot="-5400000">
            <a:off x="4532097" y="5528348"/>
            <a:ext cx="97179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entury Gothic" panose="020B0502020202020204" pitchFamily="34" charset="0"/>
                <a:ea typeface="Malgun Gothic" panose="020B0503020000020004" pitchFamily="34" charset="-127"/>
              </a:rPr>
              <a:t>Severity</a:t>
            </a:r>
          </a:p>
        </p:txBody>
      </p:sp>
      <p:sp>
        <p:nvSpPr>
          <p:cNvPr id="51" name="Oval 50">
            <a:extLst>
              <a:ext uri="{FF2B5EF4-FFF2-40B4-BE49-F238E27FC236}">
                <a16:creationId xmlns:a16="http://schemas.microsoft.com/office/drawing/2014/main" id="{43AB1D82-9661-4474-ACD0-BEAFDBC279DB}"/>
              </a:ext>
            </a:extLst>
          </p:cNvPr>
          <p:cNvSpPr/>
          <p:nvPr/>
        </p:nvSpPr>
        <p:spPr>
          <a:xfrm>
            <a:off x="5620320" y="2149090"/>
            <a:ext cx="269875" cy="254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092A569-2EEF-4191-99CF-FF3B669AFB9B}"/>
              </a:ext>
            </a:extLst>
          </p:cNvPr>
          <p:cNvSpPr/>
          <p:nvPr/>
        </p:nvSpPr>
        <p:spPr>
          <a:xfrm>
            <a:off x="5607998" y="4035717"/>
            <a:ext cx="269875" cy="254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81EDD86-8CE6-4267-8E66-F782C08FB768}"/>
              </a:ext>
            </a:extLst>
          </p:cNvPr>
          <p:cNvSpPr/>
          <p:nvPr/>
        </p:nvSpPr>
        <p:spPr>
          <a:xfrm>
            <a:off x="5607996" y="5168134"/>
            <a:ext cx="269875" cy="254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Bloomington,IN Mayor John Hamilton">
            <a:extLst>
              <a:ext uri="{FF2B5EF4-FFF2-40B4-BE49-F238E27FC236}">
                <a16:creationId xmlns:a16="http://schemas.microsoft.com/office/drawing/2014/main" id="{4C46ED3D-D9B0-4EE0-9F1A-DD7963863B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1908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14C67FFD-EC16-4406-975A-1B71C2A917BE}"/>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14</a:t>
            </a:r>
          </a:p>
        </p:txBody>
      </p:sp>
      <p:sp>
        <p:nvSpPr>
          <p:cNvPr id="57" name="Rectangle 56">
            <a:extLst>
              <a:ext uri="{FF2B5EF4-FFF2-40B4-BE49-F238E27FC236}">
                <a16:creationId xmlns:a16="http://schemas.microsoft.com/office/drawing/2014/main" id="{1AEECBFB-A9B8-418A-BCC1-47519C40BC33}"/>
              </a:ext>
            </a:extLst>
          </p:cNvPr>
          <p:cNvSpPr/>
          <p:nvPr/>
        </p:nvSpPr>
        <p:spPr>
          <a:xfrm>
            <a:off x="14514" y="-9299"/>
            <a:ext cx="12189268" cy="1110129"/>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EEDE4551-D8E3-430F-A4C1-AFAF41C8FB0D}"/>
              </a:ext>
            </a:extLst>
          </p:cNvPr>
          <p:cNvCxnSpPr>
            <a:cxnSpLocks/>
          </p:cNvCxnSpPr>
          <p:nvPr/>
        </p:nvCxnSpPr>
        <p:spPr>
          <a:xfrm flipV="1">
            <a:off x="495631" y="1568988"/>
            <a:ext cx="0" cy="489719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AA5BB8-8280-4FB3-8DE8-D1C8DA8157E6}"/>
              </a:ext>
            </a:extLst>
          </p:cNvPr>
          <p:cNvSpPr txBox="1"/>
          <p:nvPr/>
        </p:nvSpPr>
        <p:spPr>
          <a:xfrm rot="16200000">
            <a:off x="46724" y="3947668"/>
            <a:ext cx="897813" cy="307777"/>
          </a:xfrm>
          <a:prstGeom prst="rect">
            <a:avLst/>
          </a:prstGeom>
          <a:solidFill>
            <a:srgbClr val="E6E6E6"/>
          </a:solidFill>
        </p:spPr>
        <p:txBody>
          <a:bodyPr wrap="square" rtlCol="0">
            <a:spAutoFit/>
          </a:bodyPr>
          <a:lstStyle/>
          <a:p>
            <a:r>
              <a:rPr lang="en-US" sz="1400">
                <a:latin typeface="Century Gothic" panose="020B0502020202020204" pitchFamily="34" charset="0"/>
              </a:rPr>
              <a:t>Priority </a:t>
            </a:r>
          </a:p>
        </p:txBody>
      </p:sp>
      <p:sp>
        <p:nvSpPr>
          <p:cNvPr id="59" name="TextBox 58">
            <a:extLst>
              <a:ext uri="{FF2B5EF4-FFF2-40B4-BE49-F238E27FC236}">
                <a16:creationId xmlns:a16="http://schemas.microsoft.com/office/drawing/2014/main" id="{84223248-CDC4-4C60-B002-5B61B94BED3F}"/>
              </a:ext>
            </a:extLst>
          </p:cNvPr>
          <p:cNvSpPr txBox="1"/>
          <p:nvPr/>
        </p:nvSpPr>
        <p:spPr>
          <a:xfrm>
            <a:off x="827986" y="98405"/>
            <a:ext cx="11788878"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Key risks of firm buy-in, capacity and DEI effectiveness can be mitigated through intentional planning</a:t>
            </a:r>
          </a:p>
        </p:txBody>
      </p:sp>
      <p:pic>
        <p:nvPicPr>
          <p:cNvPr id="5" name="Graphic 4" descr="Radioactive with solid fill">
            <a:extLst>
              <a:ext uri="{FF2B5EF4-FFF2-40B4-BE49-F238E27FC236}">
                <a16:creationId xmlns:a16="http://schemas.microsoft.com/office/drawing/2014/main" id="{2E88B645-CCF0-4267-B84E-DA6BB0A79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79" y="69957"/>
            <a:ext cx="914400" cy="914400"/>
          </a:xfrm>
          <a:prstGeom prst="rect">
            <a:avLst/>
          </a:prstGeom>
        </p:spPr>
      </p:pic>
    </p:spTree>
    <p:extLst>
      <p:ext uri="{BB962C8B-B14F-4D97-AF65-F5344CB8AC3E}">
        <p14:creationId xmlns:p14="http://schemas.microsoft.com/office/powerpoint/2010/main" val="244621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0C64D-CCA8-46F1-9B50-8DB0F6191865}"/>
              </a:ext>
            </a:extLst>
          </p:cNvPr>
          <p:cNvSpPr>
            <a:spLocks noGrp="1"/>
          </p:cNvSpPr>
          <p:nvPr>
            <p:ph idx="1"/>
          </p:nvPr>
        </p:nvSpPr>
        <p:spPr>
          <a:xfrm>
            <a:off x="507521" y="1090727"/>
            <a:ext cx="10515600" cy="4351338"/>
          </a:xfrm>
        </p:spPr>
        <p:txBody>
          <a:bodyPr vert="horz" lIns="91440" tIns="45720" rIns="91440" bIns="45720" rtlCol="0" anchor="t">
            <a:normAutofit fontScale="25000" lnSpcReduction="20000"/>
          </a:bodyPr>
          <a:lstStyle/>
          <a:p>
            <a:pPr fontAlgn="base">
              <a:lnSpc>
                <a:spcPct val="220000"/>
              </a:lnSpc>
              <a:spcBef>
                <a:spcPts val="0"/>
              </a:spcBef>
            </a:pPr>
            <a:r>
              <a:rPr lang="en-US" sz="6400">
                <a:latin typeface="Century Gothic" panose="020B0502020202020204" pitchFamily="34" charset="0"/>
                <a:cs typeface="Arial"/>
                <a:hlinkClick r:id="rId2" action="ppaction://hlinksldjump">
                  <a:extLst>
                    <a:ext uri="{A12FA001-AC4F-418D-AE19-62706E023703}">
                      <ahyp:hlinkClr xmlns:ahyp="http://schemas.microsoft.com/office/drawing/2018/hyperlinkcolor" val="tx"/>
                    </a:ext>
                  </a:extLst>
                </a:hlinkClick>
              </a:rPr>
              <a:t>Rent Survey Questions</a:t>
            </a:r>
            <a:endParaRPr lang="en-US" sz="6400">
              <a:latin typeface="Century Gothic" panose="020B0502020202020204" pitchFamily="34" charset="0"/>
              <a:cs typeface="Arial"/>
            </a:endParaRPr>
          </a:p>
          <a:p>
            <a:pPr fontAlgn="base">
              <a:lnSpc>
                <a:spcPct val="220000"/>
              </a:lnSpc>
              <a:spcBef>
                <a:spcPts val="0"/>
              </a:spcBef>
            </a:pPr>
            <a:r>
              <a:rPr lang="en-US" sz="6400">
                <a:latin typeface="Century Gothic" panose="020B0502020202020204" pitchFamily="34" charset="0"/>
                <a:cs typeface="Arial"/>
                <a:hlinkClick r:id="rId3" action="ppaction://hlinksldjump">
                  <a:extLst>
                    <a:ext uri="{A12FA001-AC4F-418D-AE19-62706E023703}">
                      <ahyp:hlinkClr xmlns:ahyp="http://schemas.microsoft.com/office/drawing/2018/hyperlinkcolor" val="tx"/>
                    </a:ext>
                  </a:extLst>
                </a:hlinkClick>
              </a:rPr>
              <a:t>Round-Up Rent Flow Chart</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4" action="ppaction://hlinksldjump">
                  <a:extLst>
                    <a:ext uri="{A12FA001-AC4F-418D-AE19-62706E023703}">
                      <ahyp:hlinkClr xmlns:ahyp="http://schemas.microsoft.com/office/drawing/2018/hyperlinkcolor" val="tx"/>
                    </a:ext>
                  </a:extLst>
                </a:hlinkClick>
              </a:rPr>
              <a:t>Landlords Inspire Solutions Reached Out To</a:t>
            </a:r>
            <a:endParaRPr lang="en-US" sz="6400">
              <a:latin typeface="Century Gothic" panose="020B0502020202020204" pitchFamily="34" charset="0"/>
              <a:cs typeface="Arial"/>
            </a:endParaRPr>
          </a:p>
          <a:p>
            <a:pPr>
              <a:lnSpc>
                <a:spcPct val="220000"/>
              </a:lnSpc>
              <a:spcBef>
                <a:spcPts val="0"/>
              </a:spcBef>
            </a:pPr>
            <a:r>
              <a:rPr lang="en-US" sz="6400" err="1">
                <a:latin typeface="Century Gothic" panose="020B0502020202020204" pitchFamily="34" charset="0"/>
                <a:cs typeface="Arial"/>
                <a:hlinkClick r:id="rId5" action="ppaction://hlinksldjump">
                  <a:extLst>
                    <a:ext uri="{A12FA001-AC4F-418D-AE19-62706E023703}">
                      <ahyp:hlinkClr xmlns:ahyp="http://schemas.microsoft.com/office/drawing/2018/hyperlinkcolor" val="tx"/>
                    </a:ext>
                  </a:extLst>
                </a:hlinkClick>
              </a:rPr>
              <a:t>UpWork</a:t>
            </a:r>
            <a:r>
              <a:rPr lang="en-US" sz="6400">
                <a:latin typeface="Century Gothic" panose="020B0502020202020204" pitchFamily="34" charset="0"/>
                <a:cs typeface="Arial"/>
                <a:hlinkClick r:id="rId5" action="ppaction://hlinksldjump">
                  <a:extLst>
                    <a:ext uri="{A12FA001-AC4F-418D-AE19-62706E023703}">
                      <ahyp:hlinkClr xmlns:ahyp="http://schemas.microsoft.com/office/drawing/2018/hyperlinkcolor" val="tx"/>
                    </a:ext>
                  </a:extLst>
                </a:hlinkClick>
              </a:rPr>
              <a:t> Job Posting Process</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6" action="ppaction://hlinksldjump">
                  <a:extLst>
                    <a:ext uri="{A12FA001-AC4F-418D-AE19-62706E023703}">
                      <ahyp:hlinkClr xmlns:ahyp="http://schemas.microsoft.com/office/drawing/2018/hyperlinkcolor" val="tx"/>
                    </a:ext>
                  </a:extLst>
                </a:hlinkClick>
              </a:rPr>
              <a:t>Get to Know the Inspire Solutions Team</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7" action="ppaction://hlinksldjump">
                  <a:extLst>
                    <a:ext uri="{A12FA001-AC4F-418D-AE19-62706E023703}">
                      <ahyp:hlinkClr xmlns:ahyp="http://schemas.microsoft.com/office/drawing/2018/hyperlinkcolor" val="tx"/>
                    </a:ext>
                  </a:extLst>
                </a:hlinkClick>
              </a:rPr>
              <a:t>Duplication Plan</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8" action="ppaction://hlinksldjump">
                  <a:extLst>
                    <a:ext uri="{A12FA001-AC4F-418D-AE19-62706E023703}">
                      <ahyp:hlinkClr xmlns:ahyp="http://schemas.microsoft.com/office/drawing/2018/hyperlinkcolor" val="tx"/>
                    </a:ext>
                  </a:extLst>
                </a:hlinkClick>
              </a:rPr>
              <a:t>Informational One Pager</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9" action="ppaction://hlinksldjump">
                  <a:extLst>
                    <a:ext uri="{A12FA001-AC4F-418D-AE19-62706E023703}">
                      <ahyp:hlinkClr xmlns:ahyp="http://schemas.microsoft.com/office/drawing/2018/hyperlinkcolor" val="tx"/>
                    </a:ext>
                  </a:extLst>
                </a:hlinkClick>
              </a:rPr>
              <a:t>List of Potential Commercial Properties</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10" action="ppaction://hlinksldjump">
                  <a:extLst>
                    <a:ext uri="{A12FA001-AC4F-418D-AE19-62706E023703}">
                      <ahyp:hlinkClr xmlns:ahyp="http://schemas.microsoft.com/office/drawing/2018/hyperlinkcolor" val="tx"/>
                    </a:ext>
                  </a:extLst>
                </a:hlinkClick>
              </a:rPr>
              <a:t>List of Potential Private Properties </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11" action="ppaction://hlinksldjump">
                  <a:extLst>
                    <a:ext uri="{A12FA001-AC4F-418D-AE19-62706E023703}">
                      <ahyp:hlinkClr xmlns:ahyp="http://schemas.microsoft.com/office/drawing/2018/hyperlinkcolor" val="tx"/>
                    </a:ext>
                  </a:extLst>
                </a:hlinkClick>
              </a:rPr>
              <a:t>T-Shirt Design</a:t>
            </a:r>
            <a:endParaRPr lang="en-US" sz="6400">
              <a:latin typeface="Century Gothic" panose="020B0502020202020204" pitchFamily="34" charset="0"/>
              <a:cs typeface="Arial"/>
            </a:endParaRPr>
          </a:p>
          <a:p>
            <a:pPr>
              <a:lnSpc>
                <a:spcPct val="220000"/>
              </a:lnSpc>
              <a:spcBef>
                <a:spcPts val="0"/>
              </a:spcBef>
            </a:pPr>
            <a:r>
              <a:rPr lang="en-US" sz="6400">
                <a:latin typeface="Century Gothic" panose="020B0502020202020204" pitchFamily="34" charset="0"/>
                <a:cs typeface="Arial"/>
                <a:hlinkClick r:id="rId12" action="ppaction://hlinksldjump">
                  <a:extLst>
                    <a:ext uri="{A12FA001-AC4F-418D-AE19-62706E023703}">
                      <ahyp:hlinkClr xmlns:ahyp="http://schemas.microsoft.com/office/drawing/2018/hyperlinkcolor" val="tx"/>
                    </a:ext>
                  </a:extLst>
                </a:hlinkClick>
              </a:rPr>
              <a:t>Newsletter Example</a:t>
            </a:r>
            <a:endParaRPr lang="en-US" sz="6400">
              <a:latin typeface="Century Gothic" panose="020B0502020202020204" pitchFamily="34" charset="0"/>
              <a:cs typeface="Arial"/>
            </a:endParaRPr>
          </a:p>
          <a:p>
            <a:pPr>
              <a:spcBef>
                <a:spcPts val="0"/>
              </a:spcBef>
            </a:pPr>
            <a:endParaRPr lang="en-US" sz="1800">
              <a:latin typeface="Arial"/>
              <a:cs typeface="Arial"/>
            </a:endParaRPr>
          </a:p>
          <a:p>
            <a:pPr>
              <a:spcBef>
                <a:spcPts val="0"/>
              </a:spcBef>
            </a:pPr>
            <a:endParaRPr lang="en-US" sz="1800">
              <a:latin typeface="Arial"/>
              <a:cs typeface="Arial"/>
            </a:endParaRPr>
          </a:p>
          <a:p>
            <a:pPr>
              <a:spcBef>
                <a:spcPts val="0"/>
              </a:spcBef>
            </a:pPr>
            <a:endParaRPr lang="en-US" sz="1800">
              <a:latin typeface="Arial"/>
              <a:cs typeface="Arial"/>
            </a:endParaRPr>
          </a:p>
          <a:p>
            <a:pPr>
              <a:spcBef>
                <a:spcPts val="0"/>
              </a:spcBef>
            </a:pPr>
            <a:endParaRPr lang="en-US" sz="1800">
              <a:latin typeface="Arial"/>
              <a:cs typeface="Arial"/>
            </a:endParaRPr>
          </a:p>
          <a:p>
            <a:pPr>
              <a:spcBef>
                <a:spcPts val="0"/>
              </a:spcBef>
            </a:pPr>
            <a:endParaRPr lang="en-US" sz="1800">
              <a:latin typeface="Arial"/>
              <a:cs typeface="Arial"/>
            </a:endParaRPr>
          </a:p>
          <a:p>
            <a:pPr>
              <a:spcBef>
                <a:spcPts val="0"/>
              </a:spcBef>
            </a:pPr>
            <a:endParaRPr lang="en-US" sz="1800">
              <a:latin typeface="Arial"/>
              <a:cs typeface="Arial"/>
            </a:endParaRPr>
          </a:p>
        </p:txBody>
      </p:sp>
      <p:pic>
        <p:nvPicPr>
          <p:cNvPr id="5" name="Picture 2" descr="Bloomington,IN Mayor John Hamilton">
            <a:extLst>
              <a:ext uri="{FF2B5EF4-FFF2-40B4-BE49-F238E27FC236}">
                <a16:creationId xmlns:a16="http://schemas.microsoft.com/office/drawing/2014/main" id="{957BCC7B-B683-4FB6-8DA1-32032B8ED73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79" t="25705" r="695" b="58345"/>
          <a:stretch/>
        </p:blipFill>
        <p:spPr bwMode="auto">
          <a:xfrm>
            <a:off x="2731" y="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D6EA17-1280-48B9-BC20-3E270857101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15</a:t>
            </a:r>
          </a:p>
        </p:txBody>
      </p:sp>
      <p:grpSp>
        <p:nvGrpSpPr>
          <p:cNvPr id="7" name="Group 6">
            <a:extLst>
              <a:ext uri="{FF2B5EF4-FFF2-40B4-BE49-F238E27FC236}">
                <a16:creationId xmlns:a16="http://schemas.microsoft.com/office/drawing/2014/main" id="{CABE532D-B1BC-4DEB-B562-F769FDD6C89E}"/>
              </a:ext>
            </a:extLst>
          </p:cNvPr>
          <p:cNvGrpSpPr/>
          <p:nvPr/>
        </p:nvGrpSpPr>
        <p:grpSpPr>
          <a:xfrm>
            <a:off x="2732" y="0"/>
            <a:ext cx="12189268" cy="1077542"/>
            <a:chOff x="2732" y="509"/>
            <a:chExt cx="12189268" cy="1077542"/>
          </a:xfrm>
        </p:grpSpPr>
        <p:sp>
          <p:nvSpPr>
            <p:cNvPr id="8" name="Rectangle 7">
              <a:extLst>
                <a:ext uri="{FF2B5EF4-FFF2-40B4-BE49-F238E27FC236}">
                  <a16:creationId xmlns:a16="http://schemas.microsoft.com/office/drawing/2014/main" id="{AC23BFEF-6B37-46A8-8116-EEADFCA3957A}"/>
                </a:ext>
              </a:extLst>
            </p:cNvPr>
            <p:cNvSpPr/>
            <p:nvPr/>
          </p:nvSpPr>
          <p:spPr>
            <a:xfrm>
              <a:off x="2732" y="509"/>
              <a:ext cx="12189268" cy="1077542"/>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2DEE71-7F06-492E-BBBB-88538F43AFBB}"/>
                </a:ext>
              </a:extLst>
            </p:cNvPr>
            <p:cNvSpPr txBox="1"/>
            <p:nvPr/>
          </p:nvSpPr>
          <p:spPr>
            <a:xfrm>
              <a:off x="196645" y="98323"/>
              <a:ext cx="11788878" cy="461665"/>
            </a:xfrm>
            <a:prstGeom prst="rect">
              <a:avLst/>
            </a:prstGeom>
            <a:noFill/>
          </p:spPr>
          <p:txBody>
            <a:bodyPr wrap="square" lIns="91440" tIns="45720" rIns="91440" bIns="45720" rtlCol="0" anchor="t">
              <a:spAutoFit/>
            </a:bodyPr>
            <a:lstStyle/>
            <a:p>
              <a:r>
                <a:rPr lang="en-US" sz="2400">
                  <a:solidFill>
                    <a:schemeClr val="bg1"/>
                  </a:solidFill>
                  <a:latin typeface="Century Gothic"/>
                </a:rPr>
                <a:t>Appendix Table of Contents</a:t>
              </a:r>
              <a:endParaRPr lang="en-US">
                <a:solidFill>
                  <a:schemeClr val="bg1"/>
                </a:solidFill>
              </a:endParaRPr>
            </a:p>
          </p:txBody>
        </p:sp>
      </p:grpSp>
      <p:pic>
        <p:nvPicPr>
          <p:cNvPr id="4" name="Picture 3">
            <a:extLst>
              <a:ext uri="{FF2B5EF4-FFF2-40B4-BE49-F238E27FC236}">
                <a16:creationId xmlns:a16="http://schemas.microsoft.com/office/drawing/2014/main" id="{8ACD830B-182C-48B1-A376-9A7CA693DBBD}"/>
              </a:ext>
            </a:extLst>
          </p:cNvPr>
          <p:cNvPicPr>
            <a:picLocks noChangeAspect="1"/>
          </p:cNvPicPr>
          <p:nvPr/>
        </p:nvPicPr>
        <p:blipFill>
          <a:blip r:embed="rId14"/>
          <a:stretch>
            <a:fillRect/>
          </a:stretch>
        </p:blipFill>
        <p:spPr>
          <a:xfrm>
            <a:off x="6730753" y="1732763"/>
            <a:ext cx="4572000" cy="4067175"/>
          </a:xfrm>
          <a:prstGeom prst="rect">
            <a:avLst/>
          </a:prstGeom>
        </p:spPr>
      </p:pic>
    </p:spTree>
    <p:extLst>
      <p:ext uri="{BB962C8B-B14F-4D97-AF65-F5344CB8AC3E}">
        <p14:creationId xmlns:p14="http://schemas.microsoft.com/office/powerpoint/2010/main" val="141872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669A99-3B34-49EE-9CC3-6F42EA55E70E}"/>
              </a:ext>
            </a:extLst>
          </p:cNvPr>
          <p:cNvSpPr/>
          <p:nvPr/>
        </p:nvSpPr>
        <p:spPr>
          <a:xfrm>
            <a:off x="6118193" y="1233996"/>
            <a:ext cx="5325123" cy="4600112"/>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92C04F-33C0-447C-9D09-8AC85D3749D5}"/>
              </a:ext>
            </a:extLst>
          </p:cNvPr>
          <p:cNvSpPr/>
          <p:nvPr/>
        </p:nvSpPr>
        <p:spPr>
          <a:xfrm>
            <a:off x="719091" y="1216240"/>
            <a:ext cx="4545367" cy="534435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Bloomington,IN Mayor John Hamilton">
            <a:extLst>
              <a:ext uri="{FF2B5EF4-FFF2-40B4-BE49-F238E27FC236}">
                <a16:creationId xmlns:a16="http://schemas.microsoft.com/office/drawing/2014/main" id="{957BCC7B-B683-4FB6-8DA1-32032B8ED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a:extLst>
              <a:ext uri="{FF2B5EF4-FFF2-40B4-BE49-F238E27FC236}">
                <a16:creationId xmlns:a16="http://schemas.microsoft.com/office/drawing/2014/main" id="{F6D6EA17-1280-48B9-BC20-3E270857101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16</a:t>
            </a:r>
          </a:p>
        </p:txBody>
      </p:sp>
      <p:grpSp>
        <p:nvGrpSpPr>
          <p:cNvPr id="7" name="Group 6">
            <a:extLst>
              <a:ext uri="{FF2B5EF4-FFF2-40B4-BE49-F238E27FC236}">
                <a16:creationId xmlns:a16="http://schemas.microsoft.com/office/drawing/2014/main" id="{CABE532D-B1BC-4DEB-B562-F769FDD6C89E}"/>
              </a:ext>
            </a:extLst>
          </p:cNvPr>
          <p:cNvGrpSpPr/>
          <p:nvPr/>
        </p:nvGrpSpPr>
        <p:grpSpPr>
          <a:xfrm>
            <a:off x="2732" y="-62144"/>
            <a:ext cx="12189268" cy="1109057"/>
            <a:chOff x="2732" y="-62144"/>
            <a:chExt cx="12189268" cy="1109057"/>
          </a:xfrm>
        </p:grpSpPr>
        <p:sp>
          <p:nvSpPr>
            <p:cNvPr id="8" name="Rectangle 7">
              <a:extLst>
                <a:ext uri="{FF2B5EF4-FFF2-40B4-BE49-F238E27FC236}">
                  <a16:creationId xmlns:a16="http://schemas.microsoft.com/office/drawing/2014/main" id="{AC23BFEF-6B37-46A8-8116-EEADFCA3957A}"/>
                </a:ext>
              </a:extLst>
            </p:cNvPr>
            <p:cNvSpPr/>
            <p:nvPr/>
          </p:nvSpPr>
          <p:spPr>
            <a:xfrm>
              <a:off x="2732" y="-62144"/>
              <a:ext cx="12189268" cy="110905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2DEE71-7F06-492E-BBBB-88538F43AFBB}"/>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Rent Survey Questions</a:t>
              </a:r>
            </a:p>
          </p:txBody>
        </p:sp>
      </p:grpSp>
      <p:pic>
        <p:nvPicPr>
          <p:cNvPr id="10" name="Picture 9">
            <a:extLst>
              <a:ext uri="{FF2B5EF4-FFF2-40B4-BE49-F238E27FC236}">
                <a16:creationId xmlns:a16="http://schemas.microsoft.com/office/drawing/2014/main" id="{ECD811D1-006B-4286-ABFC-E429B3B613E1}"/>
              </a:ext>
            </a:extLst>
          </p:cNvPr>
          <p:cNvPicPr>
            <a:picLocks noChangeAspect="1"/>
          </p:cNvPicPr>
          <p:nvPr/>
        </p:nvPicPr>
        <p:blipFill>
          <a:blip r:embed="rId4"/>
          <a:stretch>
            <a:fillRect/>
          </a:stretch>
        </p:blipFill>
        <p:spPr>
          <a:xfrm>
            <a:off x="825622" y="1710134"/>
            <a:ext cx="4323425" cy="4745554"/>
          </a:xfrm>
          <a:prstGeom prst="rect">
            <a:avLst/>
          </a:prstGeom>
        </p:spPr>
      </p:pic>
      <p:pic>
        <p:nvPicPr>
          <p:cNvPr id="15" name="Picture 14">
            <a:extLst>
              <a:ext uri="{FF2B5EF4-FFF2-40B4-BE49-F238E27FC236}">
                <a16:creationId xmlns:a16="http://schemas.microsoft.com/office/drawing/2014/main" id="{5F035C0F-C816-4ABD-9E66-603B4DE6FFAC}"/>
              </a:ext>
            </a:extLst>
          </p:cNvPr>
          <p:cNvPicPr>
            <a:picLocks noChangeAspect="1"/>
          </p:cNvPicPr>
          <p:nvPr/>
        </p:nvPicPr>
        <p:blipFill>
          <a:blip r:embed="rId5"/>
          <a:stretch>
            <a:fillRect/>
          </a:stretch>
        </p:blipFill>
        <p:spPr>
          <a:xfrm>
            <a:off x="6236322" y="1740022"/>
            <a:ext cx="5036376" cy="3995737"/>
          </a:xfrm>
          <a:prstGeom prst="rect">
            <a:avLst/>
          </a:prstGeom>
        </p:spPr>
      </p:pic>
      <p:sp>
        <p:nvSpPr>
          <p:cNvPr id="16" name="TextBox 15">
            <a:extLst>
              <a:ext uri="{FF2B5EF4-FFF2-40B4-BE49-F238E27FC236}">
                <a16:creationId xmlns:a16="http://schemas.microsoft.com/office/drawing/2014/main" id="{6DB4677F-54F4-4793-A083-5A0BED5F92F1}"/>
              </a:ext>
            </a:extLst>
          </p:cNvPr>
          <p:cNvSpPr txBox="1"/>
          <p:nvPr/>
        </p:nvSpPr>
        <p:spPr>
          <a:xfrm>
            <a:off x="816302" y="1270640"/>
            <a:ext cx="4607955" cy="369332"/>
          </a:xfrm>
          <a:prstGeom prst="rect">
            <a:avLst/>
          </a:prstGeom>
          <a:noFill/>
          <a:ln w="28575">
            <a:noFill/>
            <a:prstDash val="dash"/>
          </a:ln>
        </p:spPr>
        <p:txBody>
          <a:bodyPr wrap="square" rtlCol="0">
            <a:spAutoFit/>
          </a:bodyPr>
          <a:lstStyle/>
          <a:p>
            <a:r>
              <a:rPr lang="en-US">
                <a:solidFill>
                  <a:schemeClr val="bg1"/>
                </a:solidFill>
                <a:latin typeface="Century Gothic" panose="020B0502020202020204" pitchFamily="34" charset="0"/>
              </a:rPr>
              <a:t>Questions 1-2</a:t>
            </a:r>
          </a:p>
        </p:txBody>
      </p:sp>
      <p:sp>
        <p:nvSpPr>
          <p:cNvPr id="17" name="TextBox 16">
            <a:extLst>
              <a:ext uri="{FF2B5EF4-FFF2-40B4-BE49-F238E27FC236}">
                <a16:creationId xmlns:a16="http://schemas.microsoft.com/office/drawing/2014/main" id="{FAF5C0FA-CA16-4BA4-9658-2AA75D87773B}"/>
              </a:ext>
            </a:extLst>
          </p:cNvPr>
          <p:cNvSpPr txBox="1"/>
          <p:nvPr/>
        </p:nvSpPr>
        <p:spPr>
          <a:xfrm>
            <a:off x="6188771" y="1298751"/>
            <a:ext cx="4607955" cy="369332"/>
          </a:xfrm>
          <a:prstGeom prst="rect">
            <a:avLst/>
          </a:prstGeom>
          <a:noFill/>
          <a:ln w="28575">
            <a:noFill/>
            <a:prstDash val="dash"/>
          </a:ln>
        </p:spPr>
        <p:txBody>
          <a:bodyPr wrap="square" rtlCol="0">
            <a:spAutoFit/>
          </a:bodyPr>
          <a:lstStyle/>
          <a:p>
            <a:r>
              <a:rPr lang="en-US">
                <a:solidFill>
                  <a:schemeClr val="bg1"/>
                </a:solidFill>
                <a:latin typeface="Century Gothic" panose="020B0502020202020204" pitchFamily="34" charset="0"/>
              </a:rPr>
              <a:t>Questions 3-4</a:t>
            </a:r>
          </a:p>
        </p:txBody>
      </p:sp>
    </p:spTree>
    <p:extLst>
      <p:ext uri="{BB962C8B-B14F-4D97-AF65-F5344CB8AC3E}">
        <p14:creationId xmlns:p14="http://schemas.microsoft.com/office/powerpoint/2010/main" val="165796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loomington,IN Mayor John Hamilton">
            <a:extLst>
              <a:ext uri="{FF2B5EF4-FFF2-40B4-BE49-F238E27FC236}">
                <a16:creationId xmlns:a16="http://schemas.microsoft.com/office/drawing/2014/main" id="{8E966D45-0089-4889-AC20-D7EE971C2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4" action="ppaction://hlinksldjump"/>
            <a:extLst>
              <a:ext uri="{FF2B5EF4-FFF2-40B4-BE49-F238E27FC236}">
                <a16:creationId xmlns:a16="http://schemas.microsoft.com/office/drawing/2014/main" id="{84358BEB-B7BF-4C01-B7E4-86017261A88C}"/>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17</a:t>
            </a:r>
          </a:p>
        </p:txBody>
      </p:sp>
      <p:grpSp>
        <p:nvGrpSpPr>
          <p:cNvPr id="9" name="Group 8">
            <a:extLst>
              <a:ext uri="{FF2B5EF4-FFF2-40B4-BE49-F238E27FC236}">
                <a16:creationId xmlns:a16="http://schemas.microsoft.com/office/drawing/2014/main" id="{192F04D1-E7D4-45ED-8424-622B50B90179}"/>
              </a:ext>
            </a:extLst>
          </p:cNvPr>
          <p:cNvGrpSpPr/>
          <p:nvPr/>
        </p:nvGrpSpPr>
        <p:grpSpPr>
          <a:xfrm>
            <a:off x="2732" y="509"/>
            <a:ext cx="12189268" cy="1046404"/>
            <a:chOff x="2732" y="509"/>
            <a:chExt cx="12189268" cy="1046404"/>
          </a:xfrm>
        </p:grpSpPr>
        <p:sp>
          <p:nvSpPr>
            <p:cNvPr id="10" name="Rectangle 9">
              <a:extLst>
                <a:ext uri="{FF2B5EF4-FFF2-40B4-BE49-F238E27FC236}">
                  <a16:creationId xmlns:a16="http://schemas.microsoft.com/office/drawing/2014/main" id="{D1A1D858-6985-4ACD-8074-A26DCF6FF2CD}"/>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CB4803-25CF-48ED-9D89-A3DDC19EE54D}"/>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Round-Up Rent Flow Chart</a:t>
              </a:r>
            </a:p>
          </p:txBody>
        </p:sp>
      </p:grpSp>
      <p:pic>
        <p:nvPicPr>
          <p:cNvPr id="155" name="Picture 155" descr="A picture containing text, sign, screenshot&#10;&#10;Description automatically generated">
            <a:extLst>
              <a:ext uri="{FF2B5EF4-FFF2-40B4-BE49-F238E27FC236}">
                <a16:creationId xmlns:a16="http://schemas.microsoft.com/office/drawing/2014/main" id="{5B69887E-CB33-4678-B671-827F3B0418FC}"/>
              </a:ext>
            </a:extLst>
          </p:cNvPr>
          <p:cNvPicPr>
            <a:picLocks noChangeAspect="1"/>
          </p:cNvPicPr>
          <p:nvPr/>
        </p:nvPicPr>
        <p:blipFill>
          <a:blip r:embed="rId5"/>
          <a:stretch>
            <a:fillRect/>
          </a:stretch>
        </p:blipFill>
        <p:spPr>
          <a:xfrm>
            <a:off x="1094317" y="1483848"/>
            <a:ext cx="9823449" cy="2220057"/>
          </a:xfrm>
          <a:prstGeom prst="rect">
            <a:avLst/>
          </a:prstGeom>
        </p:spPr>
      </p:pic>
      <p:pic>
        <p:nvPicPr>
          <p:cNvPr id="177" name="Picture 177" descr="A picture containing text, sign&#10;&#10;Description automatically generated">
            <a:extLst>
              <a:ext uri="{FF2B5EF4-FFF2-40B4-BE49-F238E27FC236}">
                <a16:creationId xmlns:a16="http://schemas.microsoft.com/office/drawing/2014/main" id="{FA425ED5-12D9-4C8A-BA60-B8D5370CA593}"/>
              </a:ext>
            </a:extLst>
          </p:cNvPr>
          <p:cNvPicPr>
            <a:picLocks noChangeAspect="1"/>
          </p:cNvPicPr>
          <p:nvPr/>
        </p:nvPicPr>
        <p:blipFill>
          <a:blip r:embed="rId6"/>
          <a:stretch>
            <a:fillRect/>
          </a:stretch>
        </p:blipFill>
        <p:spPr>
          <a:xfrm>
            <a:off x="1094316" y="3573589"/>
            <a:ext cx="9823449" cy="2251807"/>
          </a:xfrm>
          <a:prstGeom prst="rect">
            <a:avLst/>
          </a:prstGeom>
        </p:spPr>
      </p:pic>
      <p:sp>
        <p:nvSpPr>
          <p:cNvPr id="12" name="TextBox 11">
            <a:extLst>
              <a:ext uri="{FF2B5EF4-FFF2-40B4-BE49-F238E27FC236}">
                <a16:creationId xmlns:a16="http://schemas.microsoft.com/office/drawing/2014/main" id="{B44D444F-AEF6-4682-8A98-5FE664F0527C}"/>
              </a:ext>
            </a:extLst>
          </p:cNvPr>
          <p:cNvSpPr txBox="1"/>
          <p:nvPr/>
        </p:nvSpPr>
        <p:spPr>
          <a:xfrm>
            <a:off x="361883" y="1442526"/>
            <a:ext cx="2878466" cy="338554"/>
          </a:xfrm>
          <a:prstGeom prst="rect">
            <a:avLst/>
          </a:prstGeom>
          <a:noFill/>
        </p:spPr>
        <p:txBody>
          <a:bodyPr wrap="square" rtlCol="0">
            <a:spAutoFit/>
          </a:bodyPr>
          <a:lstStyle/>
          <a:p>
            <a:r>
              <a:rPr lang="en-US" sz="1600">
                <a:latin typeface="Century Gothic" panose="020B0502020202020204" pitchFamily="34" charset="0"/>
              </a:rPr>
              <a:t>Smaller landlords:</a:t>
            </a:r>
          </a:p>
        </p:txBody>
      </p:sp>
      <p:sp>
        <p:nvSpPr>
          <p:cNvPr id="13" name="TextBox 12">
            <a:extLst>
              <a:ext uri="{FF2B5EF4-FFF2-40B4-BE49-F238E27FC236}">
                <a16:creationId xmlns:a16="http://schemas.microsoft.com/office/drawing/2014/main" id="{F6CDFA43-6211-4403-8063-FF84D2FBFDB1}"/>
              </a:ext>
            </a:extLst>
          </p:cNvPr>
          <p:cNvSpPr txBox="1"/>
          <p:nvPr/>
        </p:nvSpPr>
        <p:spPr>
          <a:xfrm>
            <a:off x="354485" y="3539142"/>
            <a:ext cx="2878466" cy="338554"/>
          </a:xfrm>
          <a:prstGeom prst="rect">
            <a:avLst/>
          </a:prstGeom>
          <a:noFill/>
        </p:spPr>
        <p:txBody>
          <a:bodyPr wrap="square" rtlCol="0">
            <a:spAutoFit/>
          </a:bodyPr>
          <a:lstStyle/>
          <a:p>
            <a:r>
              <a:rPr lang="en-US" sz="1600">
                <a:latin typeface="Century Gothic" panose="020B0502020202020204" pitchFamily="34" charset="0"/>
              </a:rPr>
              <a:t>Larger landlords:</a:t>
            </a:r>
          </a:p>
        </p:txBody>
      </p:sp>
    </p:spTree>
    <p:extLst>
      <p:ext uri="{BB962C8B-B14F-4D97-AF65-F5344CB8AC3E}">
        <p14:creationId xmlns:p14="http://schemas.microsoft.com/office/powerpoint/2010/main" val="138746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592C04F-33C0-447C-9D09-8AC85D3749D5}"/>
              </a:ext>
            </a:extLst>
          </p:cNvPr>
          <p:cNvSpPr/>
          <p:nvPr/>
        </p:nvSpPr>
        <p:spPr>
          <a:xfrm>
            <a:off x="745724" y="1890950"/>
            <a:ext cx="10715348" cy="3923931"/>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Bloomington,IN Mayor John Hamilton">
            <a:extLst>
              <a:ext uri="{FF2B5EF4-FFF2-40B4-BE49-F238E27FC236}">
                <a16:creationId xmlns:a16="http://schemas.microsoft.com/office/drawing/2014/main" id="{957BCC7B-B683-4FB6-8DA1-32032B8ED7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a:extLst>
              <a:ext uri="{FF2B5EF4-FFF2-40B4-BE49-F238E27FC236}">
                <a16:creationId xmlns:a16="http://schemas.microsoft.com/office/drawing/2014/main" id="{F6D6EA17-1280-48B9-BC20-3E270857101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18</a:t>
            </a:r>
          </a:p>
        </p:txBody>
      </p:sp>
      <p:grpSp>
        <p:nvGrpSpPr>
          <p:cNvPr id="7" name="Group 6">
            <a:extLst>
              <a:ext uri="{FF2B5EF4-FFF2-40B4-BE49-F238E27FC236}">
                <a16:creationId xmlns:a16="http://schemas.microsoft.com/office/drawing/2014/main" id="{CABE532D-B1BC-4DEB-B562-F769FDD6C89E}"/>
              </a:ext>
            </a:extLst>
          </p:cNvPr>
          <p:cNvGrpSpPr/>
          <p:nvPr/>
        </p:nvGrpSpPr>
        <p:grpSpPr>
          <a:xfrm>
            <a:off x="2732" y="509"/>
            <a:ext cx="12189268" cy="1046404"/>
            <a:chOff x="2732" y="509"/>
            <a:chExt cx="12189268" cy="1046404"/>
          </a:xfrm>
        </p:grpSpPr>
        <p:sp>
          <p:nvSpPr>
            <p:cNvPr id="8" name="Rectangle 7">
              <a:extLst>
                <a:ext uri="{FF2B5EF4-FFF2-40B4-BE49-F238E27FC236}">
                  <a16:creationId xmlns:a16="http://schemas.microsoft.com/office/drawing/2014/main" id="{AC23BFEF-6B37-46A8-8116-EEADFCA3957A}"/>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2DEE71-7F06-492E-BBBB-88538F43AFBB}"/>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Landlords who Inspire Solutions talked with about the Round-Up Rent Program</a:t>
              </a:r>
            </a:p>
          </p:txBody>
        </p:sp>
      </p:grpSp>
      <p:sp>
        <p:nvSpPr>
          <p:cNvPr id="2" name="TextBox 1">
            <a:extLst>
              <a:ext uri="{FF2B5EF4-FFF2-40B4-BE49-F238E27FC236}">
                <a16:creationId xmlns:a16="http://schemas.microsoft.com/office/drawing/2014/main" id="{D2A4E29E-E455-41A8-B755-8DB4B0A0D136}"/>
              </a:ext>
            </a:extLst>
          </p:cNvPr>
          <p:cNvSpPr txBox="1"/>
          <p:nvPr/>
        </p:nvSpPr>
        <p:spPr>
          <a:xfrm>
            <a:off x="1083076" y="2337795"/>
            <a:ext cx="2760955" cy="954107"/>
          </a:xfrm>
          <a:prstGeom prst="rect">
            <a:avLst/>
          </a:prstGeom>
          <a:solidFill>
            <a:schemeClr val="bg1"/>
          </a:solidFill>
        </p:spPr>
        <p:txBody>
          <a:bodyPr wrap="square" rtlCol="0">
            <a:spAutoFit/>
          </a:bodyPr>
          <a:lstStyle/>
          <a:p>
            <a:r>
              <a:rPr lang="en-US" sz="1400">
                <a:latin typeface="Century Gothic" panose="020B0502020202020204" pitchFamily="34" charset="0"/>
              </a:rPr>
              <a:t>Chrissie Geels</a:t>
            </a:r>
          </a:p>
          <a:p>
            <a:pPr marL="285750" indent="-285750">
              <a:buFont typeface="Arial" panose="020B0604020202020204" pitchFamily="34" charset="0"/>
              <a:buChar char="•"/>
            </a:pPr>
            <a:r>
              <a:rPr lang="en-US" sz="1400">
                <a:latin typeface="Century Gothic" panose="020B0502020202020204" pitchFamily="34" charset="0"/>
              </a:rPr>
              <a:t>Owns 11 properties in Bloomington and the surrounding community</a:t>
            </a:r>
          </a:p>
        </p:txBody>
      </p:sp>
      <p:sp>
        <p:nvSpPr>
          <p:cNvPr id="14" name="TextBox 13">
            <a:extLst>
              <a:ext uri="{FF2B5EF4-FFF2-40B4-BE49-F238E27FC236}">
                <a16:creationId xmlns:a16="http://schemas.microsoft.com/office/drawing/2014/main" id="{F7326CF7-E7F6-46C9-A1FD-31E73BE24813}"/>
              </a:ext>
            </a:extLst>
          </p:cNvPr>
          <p:cNvSpPr txBox="1"/>
          <p:nvPr/>
        </p:nvSpPr>
        <p:spPr>
          <a:xfrm>
            <a:off x="4626745" y="2337795"/>
            <a:ext cx="2760955" cy="954107"/>
          </a:xfrm>
          <a:prstGeom prst="rect">
            <a:avLst/>
          </a:prstGeom>
          <a:solidFill>
            <a:schemeClr val="bg1"/>
          </a:solidFill>
        </p:spPr>
        <p:txBody>
          <a:bodyPr wrap="square" rtlCol="0">
            <a:spAutoFit/>
          </a:bodyPr>
          <a:lstStyle/>
          <a:p>
            <a:r>
              <a:rPr lang="en-US" sz="1400">
                <a:latin typeface="Century Gothic" panose="020B0502020202020204" pitchFamily="34" charset="0"/>
              </a:rPr>
              <a:t>Plato’s Court at Knight’s Landing</a:t>
            </a:r>
          </a:p>
          <a:p>
            <a:pPr marL="285750" indent="-285750">
              <a:buFont typeface="Arial" panose="020B0604020202020204" pitchFamily="34" charset="0"/>
              <a:buChar char="•"/>
            </a:pPr>
            <a:r>
              <a:rPr lang="en-US" sz="1400">
                <a:latin typeface="Century Gothic" panose="020B0502020202020204" pitchFamily="34" charset="0"/>
              </a:rPr>
              <a:t>Large apartment complex north of campus </a:t>
            </a:r>
          </a:p>
        </p:txBody>
      </p:sp>
      <p:sp>
        <p:nvSpPr>
          <p:cNvPr id="20" name="TextBox 19">
            <a:extLst>
              <a:ext uri="{FF2B5EF4-FFF2-40B4-BE49-F238E27FC236}">
                <a16:creationId xmlns:a16="http://schemas.microsoft.com/office/drawing/2014/main" id="{2DA1D1EC-C5F7-4BAD-8520-4E9C5202BEF9}"/>
              </a:ext>
            </a:extLst>
          </p:cNvPr>
          <p:cNvSpPr txBox="1"/>
          <p:nvPr/>
        </p:nvSpPr>
        <p:spPr>
          <a:xfrm>
            <a:off x="8170415" y="2337795"/>
            <a:ext cx="2760955" cy="954107"/>
          </a:xfrm>
          <a:prstGeom prst="rect">
            <a:avLst/>
          </a:prstGeom>
          <a:solidFill>
            <a:schemeClr val="bg1"/>
          </a:solidFill>
        </p:spPr>
        <p:txBody>
          <a:bodyPr wrap="square" rtlCol="0">
            <a:spAutoFit/>
          </a:bodyPr>
          <a:lstStyle/>
          <a:p>
            <a:r>
              <a:rPr lang="en-US" sz="1400">
                <a:latin typeface="Century Gothic" panose="020B0502020202020204" pitchFamily="34" charset="0"/>
              </a:rPr>
              <a:t>The Dillon</a:t>
            </a:r>
          </a:p>
          <a:p>
            <a:pPr marL="285750" indent="-285750">
              <a:buFont typeface="Arial" panose="020B0604020202020204" pitchFamily="34" charset="0"/>
              <a:buChar char="•"/>
            </a:pPr>
            <a:r>
              <a:rPr lang="en-US" sz="1400">
                <a:latin typeface="Century Gothic" panose="020B0502020202020204" pitchFamily="34" charset="0"/>
              </a:rPr>
              <a:t>Large apartment and townhome complex southwest of campus</a:t>
            </a:r>
          </a:p>
        </p:txBody>
      </p:sp>
      <p:sp>
        <p:nvSpPr>
          <p:cNvPr id="21" name="TextBox 20">
            <a:extLst>
              <a:ext uri="{FF2B5EF4-FFF2-40B4-BE49-F238E27FC236}">
                <a16:creationId xmlns:a16="http://schemas.microsoft.com/office/drawing/2014/main" id="{24598D8E-C61F-40EF-A60F-CAEB84D1B13B}"/>
              </a:ext>
            </a:extLst>
          </p:cNvPr>
          <p:cNvSpPr txBox="1"/>
          <p:nvPr/>
        </p:nvSpPr>
        <p:spPr>
          <a:xfrm>
            <a:off x="1084555" y="4434409"/>
            <a:ext cx="2760955" cy="954107"/>
          </a:xfrm>
          <a:prstGeom prst="rect">
            <a:avLst/>
          </a:prstGeom>
          <a:solidFill>
            <a:schemeClr val="bg1"/>
          </a:solidFill>
        </p:spPr>
        <p:txBody>
          <a:bodyPr wrap="square" rtlCol="0">
            <a:spAutoFit/>
          </a:bodyPr>
          <a:lstStyle/>
          <a:p>
            <a:r>
              <a:rPr lang="en-US" sz="1400">
                <a:latin typeface="Century Gothic" panose="020B0502020202020204" pitchFamily="34" charset="0"/>
              </a:rPr>
              <a:t>The Arch</a:t>
            </a:r>
          </a:p>
          <a:p>
            <a:pPr marL="285750" indent="-285750">
              <a:buFont typeface="Arial" panose="020B0604020202020204" pitchFamily="34" charset="0"/>
              <a:buChar char="•"/>
            </a:pPr>
            <a:r>
              <a:rPr lang="en-US" sz="1400">
                <a:latin typeface="Century Gothic" panose="020B0502020202020204" pitchFamily="34" charset="0"/>
              </a:rPr>
              <a:t>Apartment complex northwest of campus</a:t>
            </a:r>
          </a:p>
          <a:p>
            <a:endParaRPr lang="en-US" sz="1400">
              <a:latin typeface="Century Gothic" panose="020B0502020202020204" pitchFamily="34" charset="0"/>
            </a:endParaRPr>
          </a:p>
        </p:txBody>
      </p:sp>
      <p:sp>
        <p:nvSpPr>
          <p:cNvPr id="22" name="TextBox 21">
            <a:extLst>
              <a:ext uri="{FF2B5EF4-FFF2-40B4-BE49-F238E27FC236}">
                <a16:creationId xmlns:a16="http://schemas.microsoft.com/office/drawing/2014/main" id="{5A6B7BE0-0B1E-44D3-B79C-3FF1B3C9A105}"/>
              </a:ext>
            </a:extLst>
          </p:cNvPr>
          <p:cNvSpPr txBox="1"/>
          <p:nvPr/>
        </p:nvSpPr>
        <p:spPr>
          <a:xfrm>
            <a:off x="4628224" y="4434409"/>
            <a:ext cx="2760955" cy="954107"/>
          </a:xfrm>
          <a:prstGeom prst="rect">
            <a:avLst/>
          </a:prstGeom>
          <a:solidFill>
            <a:schemeClr val="bg1"/>
          </a:solidFill>
        </p:spPr>
        <p:txBody>
          <a:bodyPr wrap="square" rtlCol="0">
            <a:spAutoFit/>
          </a:bodyPr>
          <a:lstStyle/>
          <a:p>
            <a:r>
              <a:rPr lang="en-US" sz="1400">
                <a:latin typeface="Century Gothic" panose="020B0502020202020204" pitchFamily="34" charset="0"/>
              </a:rPr>
              <a:t>Evolve</a:t>
            </a:r>
          </a:p>
          <a:p>
            <a:pPr marL="285750" indent="-285750">
              <a:buFont typeface="Arial" panose="020B0604020202020204" pitchFamily="34" charset="0"/>
              <a:buChar char="•"/>
            </a:pPr>
            <a:r>
              <a:rPr lang="en-US" sz="1400">
                <a:latin typeface="Century Gothic" panose="020B0502020202020204" pitchFamily="34" charset="0"/>
              </a:rPr>
              <a:t>Large apartment complex next to the football stadium</a:t>
            </a:r>
          </a:p>
        </p:txBody>
      </p:sp>
      <p:sp>
        <p:nvSpPr>
          <p:cNvPr id="23" name="TextBox 22">
            <a:extLst>
              <a:ext uri="{FF2B5EF4-FFF2-40B4-BE49-F238E27FC236}">
                <a16:creationId xmlns:a16="http://schemas.microsoft.com/office/drawing/2014/main" id="{CA59FD9C-B643-4243-9E5F-DB8377BEAB77}"/>
              </a:ext>
            </a:extLst>
          </p:cNvPr>
          <p:cNvSpPr txBox="1"/>
          <p:nvPr/>
        </p:nvSpPr>
        <p:spPr>
          <a:xfrm>
            <a:off x="8171894" y="4434409"/>
            <a:ext cx="2760955" cy="954107"/>
          </a:xfrm>
          <a:prstGeom prst="rect">
            <a:avLst/>
          </a:prstGeom>
          <a:solidFill>
            <a:schemeClr val="bg1"/>
          </a:solidFill>
        </p:spPr>
        <p:txBody>
          <a:bodyPr wrap="square" rtlCol="0">
            <a:spAutoFit/>
          </a:bodyPr>
          <a:lstStyle/>
          <a:p>
            <a:r>
              <a:rPr lang="en-US" sz="1400">
                <a:latin typeface="Century Gothic" panose="020B0502020202020204" pitchFamily="34" charset="0"/>
              </a:rPr>
              <a:t>Tenth &amp; College</a:t>
            </a:r>
          </a:p>
          <a:p>
            <a:pPr marL="285750" indent="-285750">
              <a:buFont typeface="Arial" panose="020B0604020202020204" pitchFamily="34" charset="0"/>
              <a:buChar char="•"/>
            </a:pPr>
            <a:r>
              <a:rPr lang="en-US" sz="1400">
                <a:latin typeface="Century Gothic" panose="020B0502020202020204" pitchFamily="34" charset="0"/>
              </a:rPr>
              <a:t>Apartment complex with a prime location near campus and downtown</a:t>
            </a:r>
          </a:p>
        </p:txBody>
      </p:sp>
    </p:spTree>
    <p:extLst>
      <p:ext uri="{BB962C8B-B14F-4D97-AF65-F5344CB8AC3E}">
        <p14:creationId xmlns:p14="http://schemas.microsoft.com/office/powerpoint/2010/main" val="311783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3D98715-CC2A-4BE7-AD19-76DF04FF836A}"/>
              </a:ext>
            </a:extLst>
          </p:cNvPr>
          <p:cNvSpPr/>
          <p:nvPr/>
        </p:nvSpPr>
        <p:spPr>
          <a:xfrm>
            <a:off x="0" y="2248368"/>
            <a:ext cx="12189268" cy="3264059"/>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Bloomington,IN Mayor John Hamilton">
            <a:extLst>
              <a:ext uri="{FF2B5EF4-FFF2-40B4-BE49-F238E27FC236}">
                <a16:creationId xmlns:a16="http://schemas.microsoft.com/office/drawing/2014/main" id="{C0591F9A-E265-4BAE-99AA-AA432637CD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ECABC3-801B-451A-B010-403A2548889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a:t>
            </a:r>
          </a:p>
        </p:txBody>
      </p:sp>
      <p:sp>
        <p:nvSpPr>
          <p:cNvPr id="15" name="Rectangle 14">
            <a:extLst>
              <a:ext uri="{FF2B5EF4-FFF2-40B4-BE49-F238E27FC236}">
                <a16:creationId xmlns:a16="http://schemas.microsoft.com/office/drawing/2014/main" id="{B249D32D-5FBE-4D3F-89A5-FE521DBAAC2E}"/>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hape 1735">
            <a:extLst>
              <a:ext uri="{FF2B5EF4-FFF2-40B4-BE49-F238E27FC236}">
                <a16:creationId xmlns:a16="http://schemas.microsoft.com/office/drawing/2014/main" id="{483D2F94-B0E7-40FC-BD75-96D68727624C}"/>
              </a:ext>
            </a:extLst>
          </p:cNvPr>
          <p:cNvSpPr/>
          <p:nvPr/>
        </p:nvSpPr>
        <p:spPr>
          <a:xfrm>
            <a:off x="4830777" y="2564499"/>
            <a:ext cx="2615238" cy="2615238"/>
          </a:xfrm>
          <a:prstGeom prst="ellipse">
            <a:avLst/>
          </a:prstGeom>
          <a:solidFill>
            <a:srgbClr val="E6E6E6">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70" b="0" i="0" u="none" strike="noStrike" cap="none">
              <a:solidFill>
                <a:schemeClr val="lt1"/>
              </a:solidFill>
              <a:latin typeface="Calibri"/>
              <a:ea typeface="Calibri"/>
              <a:cs typeface="Calibri"/>
              <a:sym typeface="Calibri"/>
            </a:endParaRPr>
          </a:p>
        </p:txBody>
      </p:sp>
      <p:sp>
        <p:nvSpPr>
          <p:cNvPr id="24" name="Shape 1736">
            <a:extLst>
              <a:ext uri="{FF2B5EF4-FFF2-40B4-BE49-F238E27FC236}">
                <a16:creationId xmlns:a16="http://schemas.microsoft.com/office/drawing/2014/main" id="{721E5E22-FD00-497A-A183-DC1C10163612}"/>
              </a:ext>
            </a:extLst>
          </p:cNvPr>
          <p:cNvSpPr/>
          <p:nvPr/>
        </p:nvSpPr>
        <p:spPr>
          <a:xfrm>
            <a:off x="4864633" y="2462178"/>
            <a:ext cx="2615238" cy="2615238"/>
          </a:xfrm>
          <a:prstGeom prst="ellipse">
            <a:avLst/>
          </a:prstGeom>
          <a:solidFill>
            <a:srgbClr val="002060">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70" b="0" i="0" u="none" strike="noStrike" cap="none">
              <a:solidFill>
                <a:schemeClr val="lt1"/>
              </a:solidFill>
              <a:latin typeface="Calibri"/>
              <a:ea typeface="Calibri"/>
              <a:cs typeface="Calibri"/>
              <a:sym typeface="Calibri"/>
            </a:endParaRPr>
          </a:p>
        </p:txBody>
      </p:sp>
      <p:sp>
        <p:nvSpPr>
          <p:cNvPr id="25" name="Shape 1737">
            <a:extLst>
              <a:ext uri="{FF2B5EF4-FFF2-40B4-BE49-F238E27FC236}">
                <a16:creationId xmlns:a16="http://schemas.microsoft.com/office/drawing/2014/main" id="{EEB5F632-617C-4325-BC82-0260284883BD}"/>
              </a:ext>
            </a:extLst>
          </p:cNvPr>
          <p:cNvSpPr/>
          <p:nvPr/>
        </p:nvSpPr>
        <p:spPr>
          <a:xfrm>
            <a:off x="4796924" y="2495283"/>
            <a:ext cx="2615238" cy="2615238"/>
          </a:xfrm>
          <a:prstGeom prst="ellipse">
            <a:avLst/>
          </a:prstGeom>
          <a:solidFill>
            <a:srgbClr val="D8BA92">
              <a:alpha val="89411"/>
            </a:srgbClr>
          </a:solidFill>
          <a:ln>
            <a:noFill/>
          </a:ln>
        </p:spPr>
        <p:txBody>
          <a:bodyPr lIns="91425" tIns="45700" rIns="91425" bIns="45700" anchor="ctr" anchorCtr="0">
            <a:noAutofit/>
          </a:bodyPr>
          <a:lstStyle/>
          <a:p>
            <a:pPr algn="ctr">
              <a:buClr>
                <a:srgbClr val="000000"/>
              </a:buClr>
            </a:pPr>
            <a:r>
              <a:rPr lang="en-US">
                <a:latin typeface="Century Gothic" panose="020B0502020202020204" pitchFamily="34" charset="0"/>
                <a:cs typeface="Calibri"/>
                <a:sym typeface="Calibri"/>
              </a:rPr>
              <a:t>Lack of Diversity</a:t>
            </a:r>
          </a:p>
        </p:txBody>
      </p:sp>
      <p:sp>
        <p:nvSpPr>
          <p:cNvPr id="28" name="Shape 1740">
            <a:extLst>
              <a:ext uri="{FF2B5EF4-FFF2-40B4-BE49-F238E27FC236}">
                <a16:creationId xmlns:a16="http://schemas.microsoft.com/office/drawing/2014/main" id="{E0D6D3D0-223E-4340-AEDB-C7555348AA8A}"/>
              </a:ext>
            </a:extLst>
          </p:cNvPr>
          <p:cNvSpPr/>
          <p:nvPr/>
        </p:nvSpPr>
        <p:spPr>
          <a:xfrm>
            <a:off x="971802" y="2633129"/>
            <a:ext cx="2615238" cy="2615238"/>
          </a:xfrm>
          <a:prstGeom prst="ellipse">
            <a:avLst/>
          </a:prstGeom>
          <a:solidFill>
            <a:srgbClr val="E6E6E6">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70" b="0" i="0" u="none" strike="noStrike" cap="none">
              <a:solidFill>
                <a:schemeClr val="lt1"/>
              </a:solidFill>
              <a:latin typeface="Calibri"/>
              <a:ea typeface="Calibri"/>
              <a:cs typeface="Calibri"/>
              <a:sym typeface="Calibri"/>
            </a:endParaRPr>
          </a:p>
        </p:txBody>
      </p:sp>
      <p:sp>
        <p:nvSpPr>
          <p:cNvPr id="29" name="Shape 1741">
            <a:extLst>
              <a:ext uri="{FF2B5EF4-FFF2-40B4-BE49-F238E27FC236}">
                <a16:creationId xmlns:a16="http://schemas.microsoft.com/office/drawing/2014/main" id="{D3BFFBC7-5B47-48A4-BAC7-D5DB47A72419}"/>
              </a:ext>
            </a:extLst>
          </p:cNvPr>
          <p:cNvSpPr/>
          <p:nvPr/>
        </p:nvSpPr>
        <p:spPr>
          <a:xfrm>
            <a:off x="1005656" y="2530808"/>
            <a:ext cx="2615238" cy="2615238"/>
          </a:xfrm>
          <a:prstGeom prst="ellipse">
            <a:avLst/>
          </a:prstGeom>
          <a:solidFill>
            <a:srgbClr val="002060">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70" b="0" i="0" u="none" strike="noStrike" cap="none">
              <a:solidFill>
                <a:schemeClr val="lt1"/>
              </a:solidFill>
              <a:latin typeface="Calibri"/>
              <a:ea typeface="Calibri"/>
              <a:cs typeface="Calibri"/>
              <a:sym typeface="Calibri"/>
            </a:endParaRPr>
          </a:p>
        </p:txBody>
      </p:sp>
      <p:sp>
        <p:nvSpPr>
          <p:cNvPr id="30" name="Shape 1742">
            <a:extLst>
              <a:ext uri="{FF2B5EF4-FFF2-40B4-BE49-F238E27FC236}">
                <a16:creationId xmlns:a16="http://schemas.microsoft.com/office/drawing/2014/main" id="{58DF48EC-1441-481C-9C71-385B35379258}"/>
              </a:ext>
            </a:extLst>
          </p:cNvPr>
          <p:cNvSpPr/>
          <p:nvPr/>
        </p:nvSpPr>
        <p:spPr>
          <a:xfrm>
            <a:off x="937947" y="2563913"/>
            <a:ext cx="2615238" cy="2615238"/>
          </a:xfrm>
          <a:prstGeom prst="ellipse">
            <a:avLst/>
          </a:prstGeom>
          <a:solidFill>
            <a:srgbClr val="D8BA92">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US" b="0" i="0" u="none" strike="noStrike" cap="none">
                <a:latin typeface="Century Gothic" panose="020B0502020202020204" pitchFamily="34" charset="0"/>
                <a:ea typeface="Calibri"/>
                <a:cs typeface="Calibri"/>
                <a:sym typeface="Calibri"/>
              </a:rPr>
              <a:t>Limited Human Capital</a:t>
            </a:r>
          </a:p>
        </p:txBody>
      </p:sp>
      <p:sp>
        <p:nvSpPr>
          <p:cNvPr id="33" name="Shape 1745">
            <a:extLst>
              <a:ext uri="{FF2B5EF4-FFF2-40B4-BE49-F238E27FC236}">
                <a16:creationId xmlns:a16="http://schemas.microsoft.com/office/drawing/2014/main" id="{9F2E8267-CA4C-4154-95DD-AA64A8190F4A}"/>
              </a:ext>
            </a:extLst>
          </p:cNvPr>
          <p:cNvSpPr/>
          <p:nvPr/>
        </p:nvSpPr>
        <p:spPr>
          <a:xfrm>
            <a:off x="8577282" y="2613168"/>
            <a:ext cx="2615238" cy="2615238"/>
          </a:xfrm>
          <a:prstGeom prst="ellipse">
            <a:avLst/>
          </a:prstGeom>
          <a:solidFill>
            <a:srgbClr val="E6E6E6">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70" b="0" i="0" u="none" strike="noStrike" cap="none">
              <a:solidFill>
                <a:schemeClr val="lt1"/>
              </a:solidFill>
              <a:latin typeface="Calibri"/>
              <a:ea typeface="Calibri"/>
              <a:cs typeface="Calibri"/>
              <a:sym typeface="Calibri"/>
            </a:endParaRPr>
          </a:p>
        </p:txBody>
      </p:sp>
      <p:sp>
        <p:nvSpPr>
          <p:cNvPr id="34" name="Shape 1746">
            <a:extLst>
              <a:ext uri="{FF2B5EF4-FFF2-40B4-BE49-F238E27FC236}">
                <a16:creationId xmlns:a16="http://schemas.microsoft.com/office/drawing/2014/main" id="{16999DFD-CED7-4A67-9A18-BD1EC1E4253C}"/>
              </a:ext>
            </a:extLst>
          </p:cNvPr>
          <p:cNvSpPr/>
          <p:nvPr/>
        </p:nvSpPr>
        <p:spPr>
          <a:xfrm>
            <a:off x="8611136" y="2510849"/>
            <a:ext cx="2615238" cy="2615238"/>
          </a:xfrm>
          <a:prstGeom prst="ellipse">
            <a:avLst/>
          </a:prstGeom>
          <a:solidFill>
            <a:srgbClr val="002060">
              <a:alpha val="8941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170" b="0" i="0" u="none" strike="noStrike" cap="none">
              <a:solidFill>
                <a:schemeClr val="lt1"/>
              </a:solidFill>
              <a:latin typeface="Calibri"/>
              <a:ea typeface="Calibri"/>
              <a:cs typeface="Calibri"/>
              <a:sym typeface="Calibri"/>
            </a:endParaRPr>
          </a:p>
        </p:txBody>
      </p:sp>
      <p:sp>
        <p:nvSpPr>
          <p:cNvPr id="35" name="Shape 1747">
            <a:extLst>
              <a:ext uri="{FF2B5EF4-FFF2-40B4-BE49-F238E27FC236}">
                <a16:creationId xmlns:a16="http://schemas.microsoft.com/office/drawing/2014/main" id="{1C0C823E-9FF4-49A8-8115-AD24FDE758D9}"/>
              </a:ext>
            </a:extLst>
          </p:cNvPr>
          <p:cNvSpPr/>
          <p:nvPr/>
        </p:nvSpPr>
        <p:spPr>
          <a:xfrm>
            <a:off x="8543427" y="2543952"/>
            <a:ext cx="2615238" cy="2615238"/>
          </a:xfrm>
          <a:prstGeom prst="ellipse">
            <a:avLst/>
          </a:prstGeom>
          <a:solidFill>
            <a:srgbClr val="D8BA92">
              <a:alpha val="89411"/>
            </a:srgbClr>
          </a:solidFill>
          <a:ln>
            <a:noFill/>
          </a:ln>
        </p:spPr>
        <p:txBody>
          <a:bodyPr lIns="91425" tIns="45700" rIns="91425" bIns="45700" anchor="ctr" anchorCtr="0">
            <a:noAutofit/>
          </a:bodyPr>
          <a:lstStyle/>
          <a:p>
            <a:pPr algn="ctr">
              <a:buClr>
                <a:srgbClr val="000000"/>
              </a:buClr>
            </a:pPr>
            <a:r>
              <a:rPr lang="en-US">
                <a:latin typeface="Century Gothic" panose="020B0502020202020204" pitchFamily="34" charset="0"/>
                <a:cs typeface="Calibri"/>
                <a:sym typeface="Calibri"/>
              </a:rPr>
              <a:t>Limited Awareness and Understanding</a:t>
            </a:r>
          </a:p>
        </p:txBody>
      </p:sp>
      <p:sp>
        <p:nvSpPr>
          <p:cNvPr id="44" name="TextBox 43">
            <a:extLst>
              <a:ext uri="{FF2B5EF4-FFF2-40B4-BE49-F238E27FC236}">
                <a16:creationId xmlns:a16="http://schemas.microsoft.com/office/drawing/2014/main" id="{AE7DDBBE-6E42-4C95-895F-58C8BC5C80E7}"/>
              </a:ext>
            </a:extLst>
          </p:cNvPr>
          <p:cNvSpPr txBox="1"/>
          <p:nvPr/>
        </p:nvSpPr>
        <p:spPr>
          <a:xfrm>
            <a:off x="773694" y="71690"/>
            <a:ext cx="11788878"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Currently, CJAM faces limited human capital, a lack of diversity, and limited awareness of their services</a:t>
            </a:r>
          </a:p>
        </p:txBody>
      </p:sp>
      <p:pic>
        <p:nvPicPr>
          <p:cNvPr id="3" name="Graphic 2" descr="Bullseye with solid fill">
            <a:extLst>
              <a:ext uri="{FF2B5EF4-FFF2-40B4-BE49-F238E27FC236}">
                <a16:creationId xmlns:a16="http://schemas.microsoft.com/office/drawing/2014/main" id="{477078DC-3012-4092-9F3B-D0DDE183B5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77680"/>
            <a:ext cx="852256" cy="852256"/>
          </a:xfrm>
          <a:prstGeom prst="rect">
            <a:avLst/>
          </a:prstGeom>
        </p:spPr>
      </p:pic>
    </p:spTree>
    <p:extLst>
      <p:ext uri="{BB962C8B-B14F-4D97-AF65-F5344CB8AC3E}">
        <p14:creationId xmlns:p14="http://schemas.microsoft.com/office/powerpoint/2010/main" val="415013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Graphical user interface, text&#10;&#10;Description automatically generated">
            <a:extLst>
              <a:ext uri="{FF2B5EF4-FFF2-40B4-BE49-F238E27FC236}">
                <a16:creationId xmlns:a16="http://schemas.microsoft.com/office/drawing/2014/main" id="{8E9C0684-6CAD-4C97-8F6F-4734B8402EB3}"/>
              </a:ext>
            </a:extLst>
          </p:cNvPr>
          <p:cNvPicPr>
            <a:picLocks noChangeAspect="1"/>
          </p:cNvPicPr>
          <p:nvPr/>
        </p:nvPicPr>
        <p:blipFill rotWithShape="1">
          <a:blip r:embed="rId3"/>
          <a:srcRect l="15525" t="29311" r="15982" b="-535"/>
          <a:stretch/>
        </p:blipFill>
        <p:spPr>
          <a:xfrm>
            <a:off x="4474801" y="1203263"/>
            <a:ext cx="3209476" cy="2829680"/>
          </a:xfrm>
          <a:prstGeom prst="rect">
            <a:avLst/>
          </a:prstGeom>
        </p:spPr>
      </p:pic>
      <p:pic>
        <p:nvPicPr>
          <p:cNvPr id="13" name="Picture 13" descr="Graphical user interface, text&#10;&#10;Description automatically generated">
            <a:extLst>
              <a:ext uri="{FF2B5EF4-FFF2-40B4-BE49-F238E27FC236}">
                <a16:creationId xmlns:a16="http://schemas.microsoft.com/office/drawing/2014/main" id="{AD97DA1F-91E3-4757-9850-0C82FA18145C}"/>
              </a:ext>
            </a:extLst>
          </p:cNvPr>
          <p:cNvPicPr>
            <a:picLocks noChangeAspect="1"/>
          </p:cNvPicPr>
          <p:nvPr/>
        </p:nvPicPr>
        <p:blipFill rotWithShape="1">
          <a:blip r:embed="rId4"/>
          <a:srcRect l="15543" t="29452" r="17201"/>
          <a:stretch/>
        </p:blipFill>
        <p:spPr>
          <a:xfrm>
            <a:off x="8563838" y="1173196"/>
            <a:ext cx="3321656" cy="2962541"/>
          </a:xfrm>
          <a:prstGeom prst="rect">
            <a:avLst/>
          </a:prstGeom>
        </p:spPr>
      </p:pic>
      <p:pic>
        <p:nvPicPr>
          <p:cNvPr id="15" name="Picture 15" descr="Graphical user interface, text&#10;&#10;Description automatically generated">
            <a:extLst>
              <a:ext uri="{FF2B5EF4-FFF2-40B4-BE49-F238E27FC236}">
                <a16:creationId xmlns:a16="http://schemas.microsoft.com/office/drawing/2014/main" id="{057F4C5F-8F09-4EED-A3E9-8D73F92C218F}"/>
              </a:ext>
            </a:extLst>
          </p:cNvPr>
          <p:cNvPicPr>
            <a:picLocks noChangeAspect="1"/>
          </p:cNvPicPr>
          <p:nvPr/>
        </p:nvPicPr>
        <p:blipFill rotWithShape="1">
          <a:blip r:embed="rId5"/>
          <a:srcRect t="15501"/>
          <a:stretch/>
        </p:blipFill>
        <p:spPr>
          <a:xfrm>
            <a:off x="679539" y="4125602"/>
            <a:ext cx="3180592" cy="2631279"/>
          </a:xfrm>
          <a:prstGeom prst="rect">
            <a:avLst/>
          </a:prstGeom>
        </p:spPr>
      </p:pic>
      <p:pic>
        <p:nvPicPr>
          <p:cNvPr id="16" name="Picture 16" descr="Graphical user interface&#10;&#10;Description automatically generated">
            <a:extLst>
              <a:ext uri="{FF2B5EF4-FFF2-40B4-BE49-F238E27FC236}">
                <a16:creationId xmlns:a16="http://schemas.microsoft.com/office/drawing/2014/main" id="{783D2323-7DDA-47E9-A26E-C030700DA9AB}"/>
              </a:ext>
            </a:extLst>
          </p:cNvPr>
          <p:cNvPicPr>
            <a:picLocks noChangeAspect="1"/>
          </p:cNvPicPr>
          <p:nvPr/>
        </p:nvPicPr>
        <p:blipFill rotWithShape="1">
          <a:blip r:embed="rId6"/>
          <a:srcRect t="13417"/>
          <a:stretch/>
        </p:blipFill>
        <p:spPr>
          <a:xfrm>
            <a:off x="4488605" y="4125602"/>
            <a:ext cx="3171825" cy="2628517"/>
          </a:xfrm>
          <a:prstGeom prst="rect">
            <a:avLst/>
          </a:prstGeom>
        </p:spPr>
      </p:pic>
      <p:pic>
        <p:nvPicPr>
          <p:cNvPr id="17" name="Picture 17" descr="Graphical user interface&#10;&#10;Description automatically generated">
            <a:extLst>
              <a:ext uri="{FF2B5EF4-FFF2-40B4-BE49-F238E27FC236}">
                <a16:creationId xmlns:a16="http://schemas.microsoft.com/office/drawing/2014/main" id="{D0DA440C-DD05-49A0-831E-1C02831634EC}"/>
              </a:ext>
            </a:extLst>
          </p:cNvPr>
          <p:cNvPicPr>
            <a:picLocks noChangeAspect="1"/>
          </p:cNvPicPr>
          <p:nvPr/>
        </p:nvPicPr>
        <p:blipFill rotWithShape="1">
          <a:blip r:embed="rId7"/>
          <a:srcRect t="13909"/>
          <a:stretch/>
        </p:blipFill>
        <p:spPr>
          <a:xfrm>
            <a:off x="8568224" y="4194026"/>
            <a:ext cx="3105150" cy="2491668"/>
          </a:xfrm>
          <a:prstGeom prst="rect">
            <a:avLst/>
          </a:prstGeom>
        </p:spPr>
      </p:pic>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9"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19</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9"/>
            <a:ext cx="12189268" cy="1046404"/>
            <a:chOff x="2732" y="509"/>
            <a:chExt cx="12189268"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lIns="91440" tIns="45720" rIns="91440" bIns="45720" rtlCol="0" anchor="t">
              <a:spAutoFit/>
            </a:bodyPr>
            <a:lstStyle/>
            <a:p>
              <a:r>
                <a:rPr lang="en-US" sz="2400">
                  <a:solidFill>
                    <a:schemeClr val="bg1"/>
                  </a:solidFill>
                  <a:latin typeface="Century Gothic"/>
                </a:rPr>
                <a:t>UpWork Job Post Process</a:t>
              </a:r>
              <a:endParaRPr lang="en-US">
                <a:solidFill>
                  <a:schemeClr val="bg1"/>
                </a:solidFill>
              </a:endParaRPr>
            </a:p>
          </p:txBody>
        </p:sp>
      </p:grpSp>
      <p:sp>
        <p:nvSpPr>
          <p:cNvPr id="14" name="TextBox 13">
            <a:extLst>
              <a:ext uri="{FF2B5EF4-FFF2-40B4-BE49-F238E27FC236}">
                <a16:creationId xmlns:a16="http://schemas.microsoft.com/office/drawing/2014/main" id="{8B67F0CA-DCD5-42ED-B9E9-C819F5A5ECAF}"/>
              </a:ext>
            </a:extLst>
          </p:cNvPr>
          <p:cNvSpPr txBox="1"/>
          <p:nvPr/>
        </p:nvSpPr>
        <p:spPr>
          <a:xfrm>
            <a:off x="545997" y="1486822"/>
            <a:ext cx="3178278" cy="1569660"/>
          </a:xfrm>
          <a:prstGeom prst="rect">
            <a:avLst/>
          </a:prstGeom>
          <a:noFill/>
        </p:spPr>
        <p:txBody>
          <a:bodyPr wrap="square" rtlCol="0">
            <a:spAutoFit/>
          </a:bodyPr>
          <a:lstStyle/>
          <a:p>
            <a:r>
              <a:rPr lang="en-US" sz="1600">
                <a:latin typeface="Century Gothic" panose="020B0502020202020204" pitchFamily="34" charset="0"/>
              </a:rPr>
              <a:t>*</a:t>
            </a:r>
            <a:r>
              <a:rPr lang="en-US" sz="1600" err="1">
                <a:latin typeface="Century Gothic" panose="020B0502020202020204" pitchFamily="34" charset="0"/>
              </a:rPr>
              <a:t>UpWork</a:t>
            </a:r>
            <a:r>
              <a:rPr lang="en-US" sz="1600">
                <a:latin typeface="Century Gothic" panose="020B0502020202020204" pitchFamily="34" charset="0"/>
              </a:rPr>
              <a:t> is an easy-to-use platform for businesses and individuals to find creative solutions including photographers and videographers</a:t>
            </a:r>
          </a:p>
        </p:txBody>
      </p:sp>
      <p:sp>
        <p:nvSpPr>
          <p:cNvPr id="2" name="Oval 1">
            <a:extLst>
              <a:ext uri="{FF2B5EF4-FFF2-40B4-BE49-F238E27FC236}">
                <a16:creationId xmlns:a16="http://schemas.microsoft.com/office/drawing/2014/main" id="{C5D075CA-3FA0-4C47-8FB3-AB7824EF2D8A}"/>
              </a:ext>
            </a:extLst>
          </p:cNvPr>
          <p:cNvSpPr/>
          <p:nvPr/>
        </p:nvSpPr>
        <p:spPr>
          <a:xfrm>
            <a:off x="3832838" y="1203263"/>
            <a:ext cx="5334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Century Gothic" panose="020B0502020202020204" pitchFamily="34" charset="0"/>
              </a:rPr>
              <a:t>1</a:t>
            </a:r>
          </a:p>
        </p:txBody>
      </p:sp>
      <p:sp>
        <p:nvSpPr>
          <p:cNvPr id="18" name="Oval 17">
            <a:extLst>
              <a:ext uri="{FF2B5EF4-FFF2-40B4-BE49-F238E27FC236}">
                <a16:creationId xmlns:a16="http://schemas.microsoft.com/office/drawing/2014/main" id="{C23B7647-6FF7-454B-8B3E-3B6E692137D7}"/>
              </a:ext>
            </a:extLst>
          </p:cNvPr>
          <p:cNvSpPr/>
          <p:nvPr/>
        </p:nvSpPr>
        <p:spPr>
          <a:xfrm>
            <a:off x="7781925" y="1143000"/>
            <a:ext cx="5334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Century Gothic" panose="020B0502020202020204" pitchFamily="34" charset="0"/>
              </a:rPr>
              <a:t>2</a:t>
            </a:r>
          </a:p>
        </p:txBody>
      </p:sp>
      <p:sp>
        <p:nvSpPr>
          <p:cNvPr id="25" name="Oval 24">
            <a:extLst>
              <a:ext uri="{FF2B5EF4-FFF2-40B4-BE49-F238E27FC236}">
                <a16:creationId xmlns:a16="http://schemas.microsoft.com/office/drawing/2014/main" id="{7B9F5365-EF68-49AA-9690-1E610699FF2D}"/>
              </a:ext>
            </a:extLst>
          </p:cNvPr>
          <p:cNvSpPr/>
          <p:nvPr/>
        </p:nvSpPr>
        <p:spPr>
          <a:xfrm>
            <a:off x="21883" y="4125602"/>
            <a:ext cx="5334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Century Gothic" panose="020B0502020202020204" pitchFamily="34" charset="0"/>
              </a:rPr>
              <a:t>3</a:t>
            </a:r>
          </a:p>
        </p:txBody>
      </p:sp>
      <p:sp>
        <p:nvSpPr>
          <p:cNvPr id="26" name="Oval 25">
            <a:extLst>
              <a:ext uri="{FF2B5EF4-FFF2-40B4-BE49-F238E27FC236}">
                <a16:creationId xmlns:a16="http://schemas.microsoft.com/office/drawing/2014/main" id="{8613B259-029B-43C3-84A4-F725C1DC8DF4}"/>
              </a:ext>
            </a:extLst>
          </p:cNvPr>
          <p:cNvSpPr/>
          <p:nvPr/>
        </p:nvSpPr>
        <p:spPr>
          <a:xfrm>
            <a:off x="3907668" y="4135737"/>
            <a:ext cx="5334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Century Gothic" panose="020B0502020202020204" pitchFamily="34" charset="0"/>
              </a:rPr>
              <a:t>4</a:t>
            </a:r>
          </a:p>
        </p:txBody>
      </p:sp>
      <p:sp>
        <p:nvSpPr>
          <p:cNvPr id="27" name="Oval 26">
            <a:extLst>
              <a:ext uri="{FF2B5EF4-FFF2-40B4-BE49-F238E27FC236}">
                <a16:creationId xmlns:a16="http://schemas.microsoft.com/office/drawing/2014/main" id="{1BB11CE2-44DC-4727-A751-62EEE499EA44}"/>
              </a:ext>
            </a:extLst>
          </p:cNvPr>
          <p:cNvSpPr/>
          <p:nvPr/>
        </p:nvSpPr>
        <p:spPr>
          <a:xfrm>
            <a:off x="7900885" y="4194026"/>
            <a:ext cx="533400" cy="5334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Century Gothic" panose="020B0502020202020204" pitchFamily="34" charset="0"/>
              </a:rPr>
              <a:t>5</a:t>
            </a:r>
          </a:p>
        </p:txBody>
      </p:sp>
    </p:spTree>
    <p:extLst>
      <p:ext uri="{BB962C8B-B14F-4D97-AF65-F5344CB8AC3E}">
        <p14:creationId xmlns:p14="http://schemas.microsoft.com/office/powerpoint/2010/main" val="212323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4"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20</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9"/>
            <a:ext cx="12189268" cy="1046404"/>
            <a:chOff x="2732" y="509"/>
            <a:chExt cx="12189268"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Inspire Solutions: Get to know the Team</a:t>
              </a:r>
            </a:p>
          </p:txBody>
        </p:sp>
      </p:grpSp>
      <p:grpSp>
        <p:nvGrpSpPr>
          <p:cNvPr id="12" name="Group 11">
            <a:extLst>
              <a:ext uri="{FF2B5EF4-FFF2-40B4-BE49-F238E27FC236}">
                <a16:creationId xmlns:a16="http://schemas.microsoft.com/office/drawing/2014/main" id="{D0018057-8AE7-46F1-8129-F9FFC9F2D91E}"/>
              </a:ext>
            </a:extLst>
          </p:cNvPr>
          <p:cNvGrpSpPr/>
          <p:nvPr/>
        </p:nvGrpSpPr>
        <p:grpSpPr>
          <a:xfrm>
            <a:off x="7057747" y="1491453"/>
            <a:ext cx="1509204" cy="1694175"/>
            <a:chOff x="6806213" y="4856081"/>
            <a:chExt cx="1509204" cy="1694175"/>
          </a:xfrm>
        </p:grpSpPr>
        <p:sp>
          <p:nvSpPr>
            <p:cNvPr id="13" name="Oval 12">
              <a:extLst>
                <a:ext uri="{FF2B5EF4-FFF2-40B4-BE49-F238E27FC236}">
                  <a16:creationId xmlns:a16="http://schemas.microsoft.com/office/drawing/2014/main" id="{7A333B65-003F-4011-95A3-B3C59D630FA1}"/>
                </a:ext>
              </a:extLst>
            </p:cNvPr>
            <p:cNvSpPr/>
            <p:nvPr/>
          </p:nvSpPr>
          <p:spPr>
            <a:xfrm>
              <a:off x="6850602"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D641FC9-E563-4F16-8202-9C15FAEB580D}"/>
                </a:ext>
              </a:extLst>
            </p:cNvPr>
            <p:cNvSpPr txBox="1"/>
            <p:nvPr/>
          </p:nvSpPr>
          <p:spPr>
            <a:xfrm>
              <a:off x="6806213" y="6242479"/>
              <a:ext cx="1509204"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Robbie Levine</a:t>
              </a:r>
            </a:p>
          </p:txBody>
        </p:sp>
      </p:grpSp>
      <p:pic>
        <p:nvPicPr>
          <p:cNvPr id="15" name="Picture 14" descr="A picture containing text, indoor&#10;&#10;Description automatically generated">
            <a:extLst>
              <a:ext uri="{FF2B5EF4-FFF2-40B4-BE49-F238E27FC236}">
                <a16:creationId xmlns:a16="http://schemas.microsoft.com/office/drawing/2014/main" id="{71DB0428-9DA1-435D-ABE3-A54CE2C65298}"/>
              </a:ext>
            </a:extLst>
          </p:cNvPr>
          <p:cNvPicPr>
            <a:picLocks noChangeAspect="1"/>
          </p:cNvPicPr>
          <p:nvPr/>
        </p:nvPicPr>
        <p:blipFill rotWithShape="1">
          <a:blip r:embed="rId5">
            <a:extLst>
              <a:ext uri="{28A0092B-C50C-407E-A947-70E740481C1C}">
                <a14:useLocalDpi xmlns:a14="http://schemas.microsoft.com/office/drawing/2010/main" val="0"/>
              </a:ext>
            </a:extLst>
          </a:blip>
          <a:srcRect l="40811"/>
          <a:stretch/>
        </p:blipFill>
        <p:spPr>
          <a:xfrm rot="16200000">
            <a:off x="7100889" y="1472441"/>
            <a:ext cx="1418251" cy="1478373"/>
          </a:xfrm>
          <a:prstGeom prst="ellipse">
            <a:avLst/>
          </a:prstGeom>
          <a:ln w="63500" cap="rnd">
            <a:noFill/>
          </a:ln>
          <a:effectLst/>
          <a:scene3d>
            <a:camera prst="orthographicFront"/>
            <a:lightRig rig="threePt" dir="t"/>
          </a:scene3d>
          <a:sp3d prstMaterial="matte">
            <a:contourClr>
              <a:schemeClr val="bg1"/>
            </a:contourClr>
          </a:sp3d>
        </p:spPr>
      </p:pic>
      <p:grpSp>
        <p:nvGrpSpPr>
          <p:cNvPr id="16" name="Group 15">
            <a:extLst>
              <a:ext uri="{FF2B5EF4-FFF2-40B4-BE49-F238E27FC236}">
                <a16:creationId xmlns:a16="http://schemas.microsoft.com/office/drawing/2014/main" id="{727AED70-5BA4-4B9D-9B8C-870E7C65FAFB}"/>
              </a:ext>
            </a:extLst>
          </p:cNvPr>
          <p:cNvGrpSpPr/>
          <p:nvPr/>
        </p:nvGrpSpPr>
        <p:grpSpPr>
          <a:xfrm>
            <a:off x="594801" y="1491453"/>
            <a:ext cx="1970843" cy="1694175"/>
            <a:chOff x="355104" y="4856081"/>
            <a:chExt cx="1970843" cy="1694175"/>
          </a:xfrm>
        </p:grpSpPr>
        <p:sp>
          <p:nvSpPr>
            <p:cNvPr id="17" name="Oval 16">
              <a:extLst>
                <a:ext uri="{FF2B5EF4-FFF2-40B4-BE49-F238E27FC236}">
                  <a16:creationId xmlns:a16="http://schemas.microsoft.com/office/drawing/2014/main" id="{067E7FBE-2D4D-4882-9B81-4DE1A332D4CB}"/>
                </a:ext>
              </a:extLst>
            </p:cNvPr>
            <p:cNvSpPr/>
            <p:nvPr/>
          </p:nvSpPr>
          <p:spPr>
            <a:xfrm>
              <a:off x="630312"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ED7B17F-393C-4E56-AF50-5614C11348DB}"/>
                </a:ext>
              </a:extLst>
            </p:cNvPr>
            <p:cNvSpPr txBox="1"/>
            <p:nvPr/>
          </p:nvSpPr>
          <p:spPr>
            <a:xfrm>
              <a:off x="355104" y="6242479"/>
              <a:ext cx="1970843"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Davis </a:t>
              </a:r>
              <a:r>
                <a:rPr lang="en-US" sz="1400" err="1">
                  <a:latin typeface="Century Gothic" panose="020B0502020202020204" pitchFamily="34" charset="0"/>
                  <a:ea typeface="Malgun Gothic" panose="020B0503020000020004" pitchFamily="34" charset="-127"/>
                </a:rPr>
                <a:t>Aufdembrink</a:t>
              </a:r>
              <a:endParaRPr lang="en-US" sz="1400">
                <a:latin typeface="Century Gothic" panose="020B0502020202020204" pitchFamily="34" charset="0"/>
                <a:ea typeface="Malgun Gothic" panose="020B0503020000020004" pitchFamily="34" charset="-127"/>
              </a:endParaRPr>
            </a:p>
          </p:txBody>
        </p:sp>
      </p:grpSp>
      <p:grpSp>
        <p:nvGrpSpPr>
          <p:cNvPr id="28" name="Group 27">
            <a:extLst>
              <a:ext uri="{FF2B5EF4-FFF2-40B4-BE49-F238E27FC236}">
                <a16:creationId xmlns:a16="http://schemas.microsoft.com/office/drawing/2014/main" id="{93C8904E-6297-4517-8CEC-BF5EB5119E36}"/>
              </a:ext>
            </a:extLst>
          </p:cNvPr>
          <p:cNvGrpSpPr/>
          <p:nvPr/>
        </p:nvGrpSpPr>
        <p:grpSpPr>
          <a:xfrm>
            <a:off x="4101482" y="1491453"/>
            <a:ext cx="1420427" cy="1694175"/>
            <a:chOff x="3712345" y="4856081"/>
            <a:chExt cx="1420427" cy="1694175"/>
          </a:xfrm>
        </p:grpSpPr>
        <p:sp>
          <p:nvSpPr>
            <p:cNvPr id="29" name="Oval 28">
              <a:extLst>
                <a:ext uri="{FF2B5EF4-FFF2-40B4-BE49-F238E27FC236}">
                  <a16:creationId xmlns:a16="http://schemas.microsoft.com/office/drawing/2014/main" id="{6A152401-3B11-4300-B6B7-5CADB1D40BBD}"/>
                </a:ext>
              </a:extLst>
            </p:cNvPr>
            <p:cNvSpPr/>
            <p:nvPr/>
          </p:nvSpPr>
          <p:spPr>
            <a:xfrm>
              <a:off x="3712345"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5E9453D-2626-4859-8E7F-4CF99544B9F1}"/>
                </a:ext>
              </a:extLst>
            </p:cNvPr>
            <p:cNvSpPr txBox="1"/>
            <p:nvPr/>
          </p:nvSpPr>
          <p:spPr>
            <a:xfrm>
              <a:off x="3849949" y="6242479"/>
              <a:ext cx="1145219"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Sika Kodzi</a:t>
              </a:r>
            </a:p>
          </p:txBody>
        </p:sp>
      </p:grpSp>
      <p:grpSp>
        <p:nvGrpSpPr>
          <p:cNvPr id="31" name="Group 30">
            <a:extLst>
              <a:ext uri="{FF2B5EF4-FFF2-40B4-BE49-F238E27FC236}">
                <a16:creationId xmlns:a16="http://schemas.microsoft.com/office/drawing/2014/main" id="{6FA50C88-54B7-45F3-9EC5-270A74749EEE}"/>
              </a:ext>
            </a:extLst>
          </p:cNvPr>
          <p:cNvGrpSpPr/>
          <p:nvPr/>
        </p:nvGrpSpPr>
        <p:grpSpPr>
          <a:xfrm>
            <a:off x="10102788" y="1491453"/>
            <a:ext cx="1802167" cy="1694175"/>
            <a:chOff x="9765437" y="4856081"/>
            <a:chExt cx="1802167" cy="1694175"/>
          </a:xfrm>
        </p:grpSpPr>
        <p:sp>
          <p:nvSpPr>
            <p:cNvPr id="32" name="Oval 31">
              <a:extLst>
                <a:ext uri="{FF2B5EF4-FFF2-40B4-BE49-F238E27FC236}">
                  <a16:creationId xmlns:a16="http://schemas.microsoft.com/office/drawing/2014/main" id="{B2152E2C-18E5-49A1-80B8-13C050FE484F}"/>
                </a:ext>
              </a:extLst>
            </p:cNvPr>
            <p:cNvSpPr/>
            <p:nvPr/>
          </p:nvSpPr>
          <p:spPr>
            <a:xfrm>
              <a:off x="9956307" y="4856081"/>
              <a:ext cx="1420427" cy="1420427"/>
            </a:xfrm>
            <a:prstGeom prst="ellipse">
              <a:avLst/>
            </a:prstGeom>
            <a:solidFill>
              <a:srgbClr val="D8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E2B4B1-DEDB-43FA-9486-FC3B13974348}"/>
                </a:ext>
              </a:extLst>
            </p:cNvPr>
            <p:cNvSpPr txBox="1"/>
            <p:nvPr/>
          </p:nvSpPr>
          <p:spPr>
            <a:xfrm>
              <a:off x="9765437" y="6242479"/>
              <a:ext cx="1802167" cy="307777"/>
            </a:xfrm>
            <a:prstGeom prst="rect">
              <a:avLst/>
            </a:prstGeom>
            <a:noFill/>
          </p:spPr>
          <p:txBody>
            <a:bodyPr wrap="square" rtlCol="0">
              <a:spAutoFit/>
            </a:bodyPr>
            <a:lstStyle/>
            <a:p>
              <a:pPr algn="ctr"/>
              <a:r>
                <a:rPr lang="en-US" sz="1400">
                  <a:latin typeface="Century Gothic" panose="020B0502020202020204" pitchFamily="34" charset="0"/>
                  <a:ea typeface="Malgun Gothic" panose="020B0503020000020004" pitchFamily="34" charset="-127"/>
                </a:rPr>
                <a:t>Lorraine </a:t>
              </a:r>
              <a:r>
                <a:rPr lang="en-US" sz="1400" err="1">
                  <a:latin typeface="Century Gothic" panose="020B0502020202020204" pitchFamily="34" charset="0"/>
                  <a:ea typeface="Malgun Gothic" panose="020B0503020000020004" pitchFamily="34" charset="-127"/>
                </a:rPr>
                <a:t>Michira</a:t>
              </a:r>
              <a:endParaRPr lang="en-US" sz="1400">
                <a:latin typeface="Century Gothic" panose="020B0502020202020204" pitchFamily="34" charset="0"/>
                <a:ea typeface="Malgun Gothic" panose="020B0503020000020004" pitchFamily="34" charset="-127"/>
              </a:endParaRPr>
            </a:p>
          </p:txBody>
        </p:sp>
      </p:grpSp>
      <p:pic>
        <p:nvPicPr>
          <p:cNvPr id="34" name="Picture 33">
            <a:extLst>
              <a:ext uri="{FF2B5EF4-FFF2-40B4-BE49-F238E27FC236}">
                <a16:creationId xmlns:a16="http://schemas.microsoft.com/office/drawing/2014/main" id="{449E25CB-2BC6-4D87-AABC-177EEB64AF25}"/>
              </a:ext>
            </a:extLst>
          </p:cNvPr>
          <p:cNvPicPr>
            <a:picLocks noChangeAspect="1"/>
          </p:cNvPicPr>
          <p:nvPr/>
        </p:nvPicPr>
        <p:blipFill rotWithShape="1">
          <a:blip r:embed="rId6">
            <a:extLst>
              <a:ext uri="{28A0092B-C50C-407E-A947-70E740481C1C}">
                <a14:useLocalDpi xmlns:a14="http://schemas.microsoft.com/office/drawing/2010/main" val="0"/>
              </a:ext>
            </a:extLst>
          </a:blip>
          <a:srcRect l="-1364" t="2248" r="1364" b="31004"/>
          <a:stretch/>
        </p:blipFill>
        <p:spPr>
          <a:xfrm>
            <a:off x="4101483" y="1481024"/>
            <a:ext cx="1427086" cy="1420427"/>
          </a:xfrm>
          <a:prstGeom prst="ellipse">
            <a:avLst/>
          </a:prstGeom>
        </p:spPr>
      </p:pic>
      <p:pic>
        <p:nvPicPr>
          <p:cNvPr id="35" name="Picture 34" descr="A picture containing person, clothing, smiling, posing&#10;&#10;Description automatically generated">
            <a:extLst>
              <a:ext uri="{FF2B5EF4-FFF2-40B4-BE49-F238E27FC236}">
                <a16:creationId xmlns:a16="http://schemas.microsoft.com/office/drawing/2014/main" id="{3EAAA617-F2AB-42D6-9EBB-B65849C92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5719" y="1486748"/>
            <a:ext cx="1423928" cy="1434006"/>
          </a:xfrm>
          <a:prstGeom prst="flowChartConnector">
            <a:avLst/>
          </a:prstGeom>
        </p:spPr>
      </p:pic>
      <p:pic>
        <p:nvPicPr>
          <p:cNvPr id="36" name="Picture 35" descr="A person in a suit&#10;&#10;Description automatically generated with low confidence">
            <a:extLst>
              <a:ext uri="{FF2B5EF4-FFF2-40B4-BE49-F238E27FC236}">
                <a16:creationId xmlns:a16="http://schemas.microsoft.com/office/drawing/2014/main" id="{4D82B67A-D17E-4FF3-8AC0-2E141D96615A}"/>
              </a:ext>
            </a:extLst>
          </p:cNvPr>
          <p:cNvPicPr>
            <a:picLocks noChangeAspect="1"/>
          </p:cNvPicPr>
          <p:nvPr/>
        </p:nvPicPr>
        <p:blipFill rotWithShape="1">
          <a:blip r:embed="rId8">
            <a:extLst>
              <a:ext uri="{28A0092B-C50C-407E-A947-70E740481C1C}">
                <a14:useLocalDpi xmlns:a14="http://schemas.microsoft.com/office/drawing/2010/main" val="0"/>
              </a:ext>
            </a:extLst>
          </a:blip>
          <a:srcRect l="1" r="-20" b="26310"/>
          <a:stretch/>
        </p:blipFill>
        <p:spPr>
          <a:xfrm>
            <a:off x="834128" y="1491449"/>
            <a:ext cx="1496259" cy="1402672"/>
          </a:xfrm>
          <a:prstGeom prst="flowChartConnector">
            <a:avLst/>
          </a:prstGeom>
        </p:spPr>
      </p:pic>
      <p:sp>
        <p:nvSpPr>
          <p:cNvPr id="3" name="TextBox 1">
            <a:extLst>
              <a:ext uri="{FF2B5EF4-FFF2-40B4-BE49-F238E27FC236}">
                <a16:creationId xmlns:a16="http://schemas.microsoft.com/office/drawing/2014/main" id="{66D29112-7C56-4E6C-A879-CF12A2CC26AD}"/>
              </a:ext>
            </a:extLst>
          </p:cNvPr>
          <p:cNvSpPr txBox="1"/>
          <p:nvPr/>
        </p:nvSpPr>
        <p:spPr>
          <a:xfrm>
            <a:off x="601976" y="3269942"/>
            <a:ext cx="2368241" cy="2462213"/>
          </a:xfrm>
          <a:prstGeom prst="rect">
            <a:avLst/>
          </a:prstGeom>
          <a:noFill/>
        </p:spPr>
        <p:txBody>
          <a:bodyPr wrap="square" lIns="91440" tIns="45720" rIns="91440" bIns="45720" rtlCol="0" anchor="t">
            <a:spAutoFit/>
          </a:bodyPr>
          <a:lstStyle>
            <a:defPPr>
              <a:defRPr lang="en-US"/>
            </a:defPPr>
            <a:lvl1pPr algn="ctr">
              <a:defRPr sz="1400">
                <a:latin typeface="Century Gothic" panose="020B0502020202020204" pitchFamily="34" charset="0"/>
                <a:ea typeface="Malgun Gothic" panose="020B0503020000020004" pitchFamily="34" charset="-127"/>
              </a:defRPr>
            </a:lvl1pPr>
          </a:lstStyle>
          <a:p>
            <a:pPr algn="l"/>
            <a:r>
              <a:rPr lang="en-US" sz="1100">
                <a:latin typeface="Century Gothic"/>
                <a:ea typeface="Malgun Gothic"/>
              </a:rPr>
              <a:t>Involvement:</a:t>
            </a:r>
          </a:p>
          <a:p>
            <a:pPr marL="285750" indent="-285750" algn="l">
              <a:buFont typeface="Arial" panose="020B0604020202020204" pitchFamily="34" charset="0"/>
              <a:buChar char="•"/>
            </a:pPr>
            <a:r>
              <a:rPr lang="en-US" sz="1100">
                <a:latin typeface="Century Gothic"/>
                <a:ea typeface="Malgun Gothic"/>
              </a:rPr>
              <a:t>Incoming Investment Banking Summer Analyst at William Blair </a:t>
            </a:r>
            <a:endParaRPr lang="en-US" sz="1100"/>
          </a:p>
          <a:p>
            <a:pPr marL="285750" indent="-285750" algn="l">
              <a:buFont typeface="Arial" panose="020B0604020202020204" pitchFamily="34" charset="0"/>
              <a:buChar char="•"/>
            </a:pPr>
            <a:r>
              <a:rPr lang="en-US" sz="1100">
                <a:latin typeface="Century Gothic"/>
                <a:ea typeface="Malgun Gothic"/>
              </a:rPr>
              <a:t>Capital Markets &amp; Banking Workshop, DSP Business Fraternity, President of Civic Leadership Development Club, Teaching Assistant @ the Kelley School of Business, IU Amazon Prime Campus Manager, Kelley Honors Program Mentor</a:t>
            </a:r>
            <a:endParaRPr lang="en-US" sz="1100"/>
          </a:p>
          <a:p>
            <a:pPr algn="l"/>
            <a:endParaRPr lang="en-US" sz="1100"/>
          </a:p>
        </p:txBody>
      </p:sp>
      <p:sp>
        <p:nvSpPr>
          <p:cNvPr id="6" name="TextBox 5">
            <a:extLst>
              <a:ext uri="{FF2B5EF4-FFF2-40B4-BE49-F238E27FC236}">
                <a16:creationId xmlns:a16="http://schemas.microsoft.com/office/drawing/2014/main" id="{621936D0-EEC1-49DA-A122-C61C38C07369}"/>
              </a:ext>
            </a:extLst>
          </p:cNvPr>
          <p:cNvSpPr txBox="1"/>
          <p:nvPr/>
        </p:nvSpPr>
        <p:spPr>
          <a:xfrm>
            <a:off x="9766511" y="3269942"/>
            <a:ext cx="2425489" cy="2492990"/>
          </a:xfrm>
          <a:prstGeom prst="rect">
            <a:avLst/>
          </a:prstGeom>
          <a:noFill/>
        </p:spPr>
        <p:txBody>
          <a:bodyPr wrap="square" rtlCol="0">
            <a:spAutoFit/>
          </a:bodyPr>
          <a:lstStyle>
            <a:defPPr>
              <a:defRPr lang="en-US"/>
            </a:defPPr>
            <a:lvl1pPr>
              <a:defRPr sz="1200">
                <a:latin typeface="Century Gothic" panose="020B0502020202020204" pitchFamily="34" charset="0"/>
                <a:ea typeface="Malgun Gothic" panose="020B0503020000020004" pitchFamily="34" charset="-127"/>
              </a:defRPr>
            </a:lvl1pPr>
          </a:lstStyle>
          <a:p>
            <a:r>
              <a:rPr lang="en-US"/>
              <a:t>Involvement:</a:t>
            </a:r>
          </a:p>
          <a:p>
            <a:pPr marL="171450" indent="-171450">
              <a:buFont typeface="Arial" panose="020B0604020202020204" pitchFamily="34" charset="0"/>
              <a:buChar char="•"/>
            </a:pPr>
            <a:r>
              <a:rPr lang="en-US"/>
              <a:t>Interning as an Audit Intern at KPMG</a:t>
            </a:r>
          </a:p>
          <a:p>
            <a:pPr marL="171450" indent="-171450">
              <a:buFont typeface="Arial" panose="020B0604020202020204" pitchFamily="34" charset="0"/>
              <a:buChar char="•"/>
            </a:pPr>
            <a:r>
              <a:rPr lang="en-US"/>
              <a:t>Global Sales Workshop, Kelley Guide, Best Buddies,  Hudson and Holland Tutor, Kelley Black Student Task Force, William R Fry and Hudson and Holland Scholar, State Farm Sales Team Member</a:t>
            </a:r>
          </a:p>
          <a:p>
            <a:endParaRPr lang="en-US"/>
          </a:p>
          <a:p>
            <a:endParaRPr lang="en-US"/>
          </a:p>
        </p:txBody>
      </p:sp>
      <p:sp>
        <p:nvSpPr>
          <p:cNvPr id="37" name="TextBox 1">
            <a:extLst>
              <a:ext uri="{FF2B5EF4-FFF2-40B4-BE49-F238E27FC236}">
                <a16:creationId xmlns:a16="http://schemas.microsoft.com/office/drawing/2014/main" id="{1E6FEA25-9D83-4791-8366-A9071B24250D}"/>
              </a:ext>
            </a:extLst>
          </p:cNvPr>
          <p:cNvSpPr txBox="1"/>
          <p:nvPr/>
        </p:nvSpPr>
        <p:spPr>
          <a:xfrm>
            <a:off x="3810000" y="3278820"/>
            <a:ext cx="2155794" cy="2308324"/>
          </a:xfrm>
          <a:prstGeom prst="rect">
            <a:avLst/>
          </a:prstGeom>
          <a:noFill/>
        </p:spPr>
        <p:txBody>
          <a:bodyPr wrap="square" rtlCol="0">
            <a:spAutoFit/>
          </a:bodyPr>
          <a:lstStyle>
            <a:defPPr>
              <a:defRPr lang="en-US"/>
            </a:defPPr>
            <a:lvl1pPr>
              <a:defRPr sz="1200">
                <a:latin typeface="Century Gothic" panose="020B0502020202020204" pitchFamily="34" charset="0"/>
                <a:ea typeface="Malgun Gothic" panose="020B0503020000020004" pitchFamily="34" charset="-127"/>
              </a:defRPr>
            </a:lvl1pPr>
          </a:lstStyle>
          <a:p>
            <a:r>
              <a:rPr lang="en-US"/>
              <a:t>Involvement:</a:t>
            </a:r>
          </a:p>
          <a:p>
            <a:pPr marL="171450" indent="-171450">
              <a:buFont typeface="Arial" panose="020B0604020202020204" pitchFamily="34" charset="0"/>
              <a:buChar char="•"/>
            </a:pPr>
            <a:r>
              <a:rPr lang="en-US"/>
              <a:t>Incoming Summer Associate at Boston Consulting Group (BCG)</a:t>
            </a:r>
          </a:p>
          <a:p>
            <a:pPr marL="171450" indent="-171450">
              <a:buFont typeface="Arial" panose="020B0604020202020204" pitchFamily="34" charset="0"/>
              <a:buChar char="•"/>
            </a:pPr>
            <a:r>
              <a:rPr lang="en-US"/>
              <a:t>Involvements: Consulting Workshop, Director of Professional Development for Women in Business, DSP Business Fraternity, Kelley Honors Program </a:t>
            </a:r>
          </a:p>
          <a:p>
            <a:endParaRPr lang="en-US"/>
          </a:p>
        </p:txBody>
      </p:sp>
      <p:sp>
        <p:nvSpPr>
          <p:cNvPr id="38" name="TextBox 1">
            <a:extLst>
              <a:ext uri="{FF2B5EF4-FFF2-40B4-BE49-F238E27FC236}">
                <a16:creationId xmlns:a16="http://schemas.microsoft.com/office/drawing/2014/main" id="{3399628A-DDD4-4F7D-AAD5-3C1916269C64}"/>
              </a:ext>
            </a:extLst>
          </p:cNvPr>
          <p:cNvSpPr txBox="1"/>
          <p:nvPr/>
        </p:nvSpPr>
        <p:spPr>
          <a:xfrm>
            <a:off x="6773662" y="3269942"/>
            <a:ext cx="2328909" cy="2308324"/>
          </a:xfrm>
          <a:prstGeom prst="rect">
            <a:avLst/>
          </a:prstGeom>
          <a:noFill/>
        </p:spPr>
        <p:txBody>
          <a:bodyPr wrap="square" rtlCol="0">
            <a:spAutoFit/>
          </a:bodyPr>
          <a:lstStyle>
            <a:defPPr>
              <a:defRPr lang="en-US"/>
            </a:defPPr>
            <a:lvl1pPr algn="ctr">
              <a:defRPr sz="1400">
                <a:latin typeface="Century Gothic" panose="020B0502020202020204" pitchFamily="34" charset="0"/>
                <a:ea typeface="Malgun Gothic" panose="020B0503020000020004" pitchFamily="34" charset="-127"/>
              </a:defRPr>
            </a:lvl1pPr>
          </a:lstStyle>
          <a:p>
            <a:pPr algn="l"/>
            <a:r>
              <a:rPr lang="en-US" sz="1200"/>
              <a:t>Involvement:</a:t>
            </a:r>
          </a:p>
          <a:p>
            <a:pPr marL="285750" indent="-285750" algn="l">
              <a:buFont typeface="Arial" panose="020B0604020202020204" pitchFamily="34" charset="0"/>
              <a:buChar char="•"/>
            </a:pPr>
            <a:r>
              <a:rPr lang="en-US" sz="1200"/>
              <a:t>Incoming Finance &amp; Accounting intern at Procter &amp; Gamble</a:t>
            </a:r>
          </a:p>
          <a:p>
            <a:pPr marL="285750" indent="-285750" algn="l">
              <a:buFont typeface="Arial" panose="020B0604020202020204" pitchFamily="34" charset="0"/>
              <a:buChar char="•"/>
            </a:pPr>
            <a:r>
              <a:rPr lang="en-US" sz="1200"/>
              <a:t>Consulting Workshop, IU Athletic Department tutor, 180 Degrees Consulting, DSP Business Fraternity, Kelley School of Business Teaching Assistant, Kelley Honors Program Mentor</a:t>
            </a:r>
          </a:p>
        </p:txBody>
      </p:sp>
    </p:spTree>
    <p:extLst>
      <p:ext uri="{BB962C8B-B14F-4D97-AF65-F5344CB8AC3E}">
        <p14:creationId xmlns:p14="http://schemas.microsoft.com/office/powerpoint/2010/main" val="145329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4"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21</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9"/>
            <a:ext cx="12189268" cy="1046404"/>
            <a:chOff x="2732" y="509"/>
            <a:chExt cx="12189268"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Duplication Plan</a:t>
              </a:r>
            </a:p>
          </p:txBody>
        </p:sp>
      </p:grpSp>
      <p:pic>
        <p:nvPicPr>
          <p:cNvPr id="6" name="Picture 5" descr="Graphical user interface, text, application&#10;&#10;Description automatically generated">
            <a:extLst>
              <a:ext uri="{FF2B5EF4-FFF2-40B4-BE49-F238E27FC236}">
                <a16:creationId xmlns:a16="http://schemas.microsoft.com/office/drawing/2014/main" id="{44C5950C-B665-6249-9B3B-2C62FB0CC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8400" y="1544166"/>
            <a:ext cx="9823450" cy="4602521"/>
          </a:xfrm>
          <a:prstGeom prst="rect">
            <a:avLst/>
          </a:prstGeom>
        </p:spPr>
      </p:pic>
    </p:spTree>
    <p:extLst>
      <p:ext uri="{BB962C8B-B14F-4D97-AF65-F5344CB8AC3E}">
        <p14:creationId xmlns:p14="http://schemas.microsoft.com/office/powerpoint/2010/main" val="276675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C0C8E5E-8BAD-45B7-8976-30527E1ED9A6}"/>
              </a:ext>
            </a:extLst>
          </p:cNvPr>
          <p:cNvSpPr txBox="1"/>
          <p:nvPr/>
        </p:nvSpPr>
        <p:spPr>
          <a:xfrm>
            <a:off x="1187570" y="5831457"/>
            <a:ext cx="6927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sz="1400">
              <a:latin typeface="Arial"/>
              <a:cs typeface="Arial"/>
            </a:endParaRPr>
          </a:p>
        </p:txBody>
      </p:sp>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4"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22</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9"/>
            <a:ext cx="12189268" cy="1046404"/>
            <a:chOff x="2732" y="509"/>
            <a:chExt cx="12189268"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CJAM 1-Pager (Split in Half)</a:t>
              </a:r>
            </a:p>
          </p:txBody>
        </p:sp>
      </p:grpSp>
      <p:pic>
        <p:nvPicPr>
          <p:cNvPr id="6" name="Picture 5" descr="Graphical user interface, application&#10;&#10;Description automatically generated">
            <a:extLst>
              <a:ext uri="{FF2B5EF4-FFF2-40B4-BE49-F238E27FC236}">
                <a16:creationId xmlns:a16="http://schemas.microsoft.com/office/drawing/2014/main" id="{C9759E15-EE79-E943-8558-44A5AA903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780" y="1800119"/>
            <a:ext cx="9899650" cy="4031338"/>
          </a:xfrm>
          <a:prstGeom prst="rect">
            <a:avLst/>
          </a:prstGeom>
        </p:spPr>
      </p:pic>
    </p:spTree>
    <p:extLst>
      <p:ext uri="{BB962C8B-B14F-4D97-AF65-F5344CB8AC3E}">
        <p14:creationId xmlns:p14="http://schemas.microsoft.com/office/powerpoint/2010/main" val="130328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E4B6-609C-487E-B0B3-40B8A78B98BC}"/>
              </a:ext>
            </a:extLst>
          </p:cNvPr>
          <p:cNvSpPr>
            <a:spLocks noGrp="1"/>
          </p:cNvSpPr>
          <p:nvPr>
            <p:ph type="title"/>
          </p:nvPr>
        </p:nvSpPr>
        <p:spPr>
          <a:xfrm>
            <a:off x="2301301" y="2292106"/>
            <a:ext cx="4636559" cy="3775604"/>
          </a:xfrm>
        </p:spPr>
        <p:txBody>
          <a:bodyPr vert="horz" lIns="91440" tIns="45720" rIns="91440" bIns="45720" rtlCol="0" anchor="ctr">
            <a:noAutofit/>
          </a:bodyPr>
          <a:lstStyle/>
          <a:p>
            <a:r>
              <a:rPr lang="en-US" sz="1600">
                <a:ea typeface="+mj-lt"/>
                <a:cs typeface="+mj-lt"/>
              </a:rPr>
              <a:t>Plato's Court</a:t>
            </a:r>
            <a:endParaRPr lang="en-US" sz="1600">
              <a:cs typeface="Calibri Light"/>
            </a:endParaRPr>
          </a:p>
          <a:p>
            <a:r>
              <a:rPr lang="en-US" sz="1600">
                <a:ea typeface="+mj-lt"/>
                <a:cs typeface="+mj-lt"/>
              </a:rPr>
              <a:t>The Dillon</a:t>
            </a:r>
            <a:endParaRPr lang="en-US" sz="1600">
              <a:cs typeface="Calibri Light"/>
            </a:endParaRPr>
          </a:p>
          <a:p>
            <a:r>
              <a:rPr lang="en-US" sz="1600" err="1">
                <a:ea typeface="+mj-lt"/>
                <a:cs typeface="+mj-lt"/>
              </a:rPr>
              <a:t>Cedarview</a:t>
            </a:r>
            <a:r>
              <a:rPr lang="en-US" sz="1600">
                <a:ea typeface="+mj-lt"/>
                <a:cs typeface="+mj-lt"/>
              </a:rPr>
              <a:t> Management</a:t>
            </a:r>
            <a:endParaRPr lang="en-US" sz="1600">
              <a:cs typeface="Calibri Light"/>
            </a:endParaRPr>
          </a:p>
          <a:p>
            <a:r>
              <a:rPr lang="en-US" sz="1600">
                <a:ea typeface="+mj-lt"/>
                <a:cs typeface="+mj-lt"/>
              </a:rPr>
              <a:t>Evolve</a:t>
            </a:r>
            <a:endParaRPr lang="en-US" sz="1600">
              <a:cs typeface="Calibri Light"/>
            </a:endParaRPr>
          </a:p>
          <a:p>
            <a:r>
              <a:rPr lang="en-US" sz="1600">
                <a:ea typeface="+mj-lt"/>
                <a:cs typeface="+mj-lt"/>
              </a:rPr>
              <a:t>Olympus Management</a:t>
            </a:r>
          </a:p>
          <a:p>
            <a:r>
              <a:rPr lang="en-US" sz="1600">
                <a:ea typeface="+mj-lt"/>
                <a:cs typeface="+mj-lt"/>
              </a:rPr>
              <a:t>Parker Real Estate Management</a:t>
            </a:r>
            <a:br>
              <a:rPr lang="en-US" sz="1600">
                <a:ea typeface="+mj-lt"/>
                <a:cs typeface="+mj-lt"/>
              </a:rPr>
            </a:br>
            <a:r>
              <a:rPr lang="en-US" sz="1600">
                <a:ea typeface="+mj-lt"/>
                <a:cs typeface="+mj-lt"/>
              </a:rPr>
              <a:t>Abodes, Inc.</a:t>
            </a:r>
            <a:br>
              <a:rPr lang="en-US" sz="1600">
                <a:ea typeface="+mj-lt"/>
                <a:cs typeface="+mj-lt"/>
              </a:rPr>
            </a:br>
            <a:r>
              <a:rPr lang="en-US" sz="1600">
                <a:ea typeface="+mj-lt"/>
                <a:cs typeface="+mj-lt"/>
              </a:rPr>
              <a:t>Elkins Apartments</a:t>
            </a:r>
            <a:br>
              <a:rPr lang="en-US" sz="1600">
                <a:ea typeface="+mj-lt"/>
                <a:cs typeface="+mj-lt"/>
              </a:rPr>
            </a:br>
            <a:r>
              <a:rPr lang="en-US" sz="1600">
                <a:ea typeface="+mj-lt"/>
                <a:cs typeface="+mj-lt"/>
              </a:rPr>
              <a:t>OMEGA Properties</a:t>
            </a:r>
            <a:br>
              <a:rPr lang="en-US" sz="1600">
                <a:ea typeface="+mj-lt"/>
                <a:cs typeface="+mj-lt"/>
              </a:rPr>
            </a:br>
            <a:r>
              <a:rPr lang="en-US" sz="1600">
                <a:ea typeface="+mj-lt"/>
                <a:cs typeface="+mj-lt"/>
              </a:rPr>
              <a:t>The Park on Morton</a:t>
            </a:r>
            <a:br>
              <a:rPr lang="en-US" sz="1600">
                <a:ea typeface="+mj-lt"/>
                <a:cs typeface="+mj-lt"/>
              </a:rPr>
            </a:br>
            <a:r>
              <a:rPr lang="en-US" sz="1600">
                <a:ea typeface="+mj-lt"/>
                <a:cs typeface="+mj-lt"/>
              </a:rPr>
              <a:t>Pavilion Properties</a:t>
            </a:r>
            <a:br>
              <a:rPr lang="en-US" sz="1600">
                <a:ea typeface="+mj-lt"/>
                <a:cs typeface="+mj-lt"/>
              </a:rPr>
            </a:br>
            <a:r>
              <a:rPr lang="en-US" sz="1600">
                <a:ea typeface="+mj-lt"/>
                <a:cs typeface="+mj-lt"/>
              </a:rPr>
              <a:t>Reserve on Third</a:t>
            </a:r>
            <a:br>
              <a:rPr lang="en-US" sz="1600">
                <a:ea typeface="+mj-lt"/>
                <a:cs typeface="+mj-lt"/>
              </a:rPr>
            </a:br>
            <a:r>
              <a:rPr lang="en-US" sz="1600" err="1">
                <a:ea typeface="+mj-lt"/>
                <a:cs typeface="+mj-lt"/>
              </a:rPr>
              <a:t>Facilitech</a:t>
            </a:r>
            <a:br>
              <a:rPr lang="en-US" sz="1600">
                <a:ea typeface="+mj-lt"/>
                <a:cs typeface="+mj-lt"/>
              </a:rPr>
            </a:br>
            <a:r>
              <a:rPr lang="en-US" sz="1600">
                <a:ea typeface="+mj-lt"/>
                <a:cs typeface="+mj-lt"/>
              </a:rPr>
              <a:t>Burnham Rentals</a:t>
            </a:r>
          </a:p>
          <a:p>
            <a:r>
              <a:rPr lang="en-US" sz="1600">
                <a:ea typeface="+mj-lt"/>
                <a:cs typeface="+mj-lt"/>
              </a:rPr>
              <a:t>The Avenue</a:t>
            </a:r>
          </a:p>
          <a:p>
            <a:r>
              <a:rPr lang="en-US" sz="1600">
                <a:ea typeface="+mj-lt"/>
                <a:cs typeface="+mj-lt"/>
              </a:rPr>
              <a:t>Smallwood</a:t>
            </a:r>
          </a:p>
          <a:p>
            <a:r>
              <a:rPr lang="en-US" sz="1600">
                <a:ea typeface="+mj-lt"/>
                <a:cs typeface="+mj-lt"/>
              </a:rPr>
              <a:t>Scholar’s Quad</a:t>
            </a:r>
            <a:br>
              <a:rPr lang="en-US" sz="1600">
                <a:ea typeface="+mj-lt"/>
                <a:cs typeface="+mj-lt"/>
              </a:rPr>
            </a:br>
            <a:r>
              <a:rPr lang="en-US" sz="1600">
                <a:ea typeface="+mj-lt"/>
                <a:cs typeface="+mj-lt"/>
              </a:rPr>
              <a:t>Terra Trace Apartments</a:t>
            </a:r>
          </a:p>
          <a:p>
            <a:pPr marL="285750" indent="-285750">
              <a:buFont typeface="Arial"/>
              <a:buChar char="•"/>
            </a:pPr>
            <a:endParaRPr lang="en-US" sz="1600">
              <a:cs typeface="Calibri Light"/>
            </a:endParaRPr>
          </a:p>
        </p:txBody>
      </p:sp>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4"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23</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9"/>
            <a:ext cx="12189268" cy="1075816"/>
            <a:chOff x="2732" y="509"/>
            <a:chExt cx="12189268" cy="1075816"/>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75816"/>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Potential Landlord Partners</a:t>
              </a:r>
            </a:p>
          </p:txBody>
        </p:sp>
      </p:grpSp>
      <p:sp>
        <p:nvSpPr>
          <p:cNvPr id="5" name="Title 1">
            <a:extLst>
              <a:ext uri="{FF2B5EF4-FFF2-40B4-BE49-F238E27FC236}">
                <a16:creationId xmlns:a16="http://schemas.microsoft.com/office/drawing/2014/main" id="{E404588D-A38D-4992-B7AC-C4D46BB5A19D}"/>
              </a:ext>
            </a:extLst>
          </p:cNvPr>
          <p:cNvSpPr txBox="1">
            <a:spLocks/>
          </p:cNvSpPr>
          <p:nvPr/>
        </p:nvSpPr>
        <p:spPr>
          <a:xfrm>
            <a:off x="6828851" y="2379949"/>
            <a:ext cx="4636559" cy="33893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a:ea typeface="+mj-lt"/>
                <a:cs typeface="+mj-lt"/>
              </a:rPr>
              <a:t>The Quarters </a:t>
            </a:r>
          </a:p>
          <a:p>
            <a:r>
              <a:rPr lang="en-US" sz="1600">
                <a:ea typeface="+mj-lt"/>
                <a:cs typeface="+mj-lt"/>
              </a:rPr>
              <a:t>City Flats on Walnut</a:t>
            </a:r>
            <a:endParaRPr lang="en-US" sz="1600">
              <a:cs typeface="Calibri Light" panose="020F0302020204030204"/>
            </a:endParaRPr>
          </a:p>
          <a:p>
            <a:r>
              <a:rPr lang="en-US" sz="1600">
                <a:ea typeface="+mj-lt"/>
                <a:cs typeface="+mj-lt"/>
              </a:rPr>
              <a:t>Uptown Apartments</a:t>
            </a:r>
            <a:endParaRPr lang="en-US" sz="1600">
              <a:cs typeface="Calibri Light" panose="020F0302020204030204"/>
            </a:endParaRPr>
          </a:p>
          <a:p>
            <a:r>
              <a:rPr lang="en-US" sz="1600">
                <a:ea typeface="+mj-lt"/>
                <a:cs typeface="+mj-lt"/>
              </a:rPr>
              <a:t>Urban Station Apartments</a:t>
            </a:r>
            <a:endParaRPr lang="en-US" sz="1600">
              <a:cs typeface="Calibri Light" panose="020F0302020204030204"/>
            </a:endParaRPr>
          </a:p>
          <a:p>
            <a:r>
              <a:rPr lang="en-US" sz="1600">
                <a:ea typeface="+mj-lt"/>
                <a:cs typeface="+mj-lt"/>
              </a:rPr>
              <a:t>Stadium Crossing</a:t>
            </a:r>
            <a:endParaRPr lang="en-US" sz="1600">
              <a:cs typeface="Calibri Light" panose="020F0302020204030204"/>
            </a:endParaRPr>
          </a:p>
          <a:p>
            <a:r>
              <a:rPr lang="en-US" sz="1600">
                <a:ea typeface="+mj-lt"/>
                <a:cs typeface="+mj-lt"/>
              </a:rPr>
              <a:t>IU Real Estate</a:t>
            </a:r>
            <a:endParaRPr lang="en-US" sz="1600">
              <a:cs typeface="Calibri Light" panose="020F0302020204030204"/>
            </a:endParaRPr>
          </a:p>
          <a:p>
            <a:r>
              <a:rPr lang="en-US" sz="1600">
                <a:ea typeface="+mj-lt"/>
                <a:cs typeface="+mj-lt"/>
              </a:rPr>
              <a:t>Fraternities</a:t>
            </a:r>
            <a:endParaRPr lang="en-US" sz="1600">
              <a:cs typeface="Calibri Light" panose="020F0302020204030204"/>
            </a:endParaRPr>
          </a:p>
          <a:p>
            <a:r>
              <a:rPr lang="en-US" sz="1600">
                <a:ea typeface="+mj-lt"/>
                <a:cs typeface="+mj-lt"/>
              </a:rPr>
              <a:t>Sororities</a:t>
            </a:r>
            <a:endParaRPr lang="en-US" sz="1600">
              <a:cs typeface="Calibri Light" panose="020F0302020204030204"/>
            </a:endParaRPr>
          </a:p>
          <a:p>
            <a:r>
              <a:rPr lang="en-US" sz="1600">
                <a:ea typeface="+mj-lt"/>
                <a:cs typeface="+mj-lt"/>
              </a:rPr>
              <a:t>IU Campus Apartments (Tulip Tree, Union Street, Redbud Hill, Walnut Grove Center, Hillcrest, University East)</a:t>
            </a:r>
            <a:endParaRPr lang="en-US" sz="1600">
              <a:cs typeface="Calibri Light" panose="020F0302020204030204"/>
            </a:endParaRPr>
          </a:p>
          <a:p>
            <a:r>
              <a:rPr lang="en-US" sz="1600">
                <a:ea typeface="+mj-lt"/>
                <a:cs typeface="+mj-lt"/>
              </a:rPr>
              <a:t>Steeplechase (non-student)</a:t>
            </a:r>
            <a:endParaRPr lang="en-US" sz="1600">
              <a:cs typeface="Calibri Light" panose="020F0302020204030204"/>
            </a:endParaRPr>
          </a:p>
          <a:p>
            <a:r>
              <a:rPr lang="en-US" sz="1600">
                <a:ea typeface="+mj-lt"/>
                <a:cs typeface="+mj-lt"/>
              </a:rPr>
              <a:t>Basswood apartments (non-student)</a:t>
            </a:r>
            <a:endParaRPr lang="en-US" sz="1600">
              <a:cs typeface="Calibri Light" panose="020F0302020204030204"/>
            </a:endParaRPr>
          </a:p>
          <a:p>
            <a:r>
              <a:rPr lang="en-US" sz="1600">
                <a:ea typeface="+mj-lt"/>
                <a:cs typeface="+mj-lt"/>
              </a:rPr>
              <a:t>Bloom apartments (non-student)</a:t>
            </a:r>
            <a:endParaRPr lang="en-US" sz="1600">
              <a:cs typeface="Calibri Light" panose="020F0302020204030204"/>
            </a:endParaRPr>
          </a:p>
          <a:p>
            <a:r>
              <a:rPr lang="en-US" sz="1600">
                <a:ea typeface="+mj-lt"/>
                <a:cs typeface="+mj-lt"/>
              </a:rPr>
              <a:t>The Crossing at Pete Ellis (non-student)</a:t>
            </a:r>
            <a:endParaRPr lang="en-US" sz="1600">
              <a:cs typeface="Calibri Light" panose="020F0302020204030204"/>
            </a:endParaRPr>
          </a:p>
          <a:p>
            <a:r>
              <a:rPr lang="en-US" sz="1600">
                <a:ea typeface="+mj-lt"/>
                <a:cs typeface="+mj-lt"/>
              </a:rPr>
              <a:t>Willowbrook (non-student)</a:t>
            </a:r>
            <a:endParaRPr lang="en-US" sz="1600">
              <a:cs typeface="Calibri Light" panose="020F0302020204030204"/>
            </a:endParaRPr>
          </a:p>
          <a:p>
            <a:r>
              <a:rPr lang="en-US" sz="1600">
                <a:ea typeface="+mj-lt"/>
                <a:cs typeface="+mj-lt"/>
              </a:rPr>
              <a:t>Adams Village (non-student)</a:t>
            </a:r>
            <a:endParaRPr lang="en-US" sz="1600">
              <a:cs typeface="Calibri Light" panose="020F0302020204030204"/>
            </a:endParaRPr>
          </a:p>
          <a:p>
            <a:r>
              <a:rPr lang="en-US" sz="1600">
                <a:ea typeface="+mj-lt"/>
                <a:cs typeface="+mj-lt"/>
              </a:rPr>
              <a:t>Bradford Ridge (non-student)</a:t>
            </a:r>
            <a:endParaRPr lang="en-US" sz="1600">
              <a:cs typeface="Calibri Light" panose="020F0302020204030204"/>
            </a:endParaRPr>
          </a:p>
          <a:p>
            <a:r>
              <a:rPr lang="en-US" sz="1600">
                <a:ea typeface="+mj-lt"/>
                <a:cs typeface="+mj-lt"/>
              </a:rPr>
              <a:t>Acadia Court (non-student)</a:t>
            </a:r>
            <a:endParaRPr lang="en-US" sz="1600">
              <a:cs typeface="Calibri Light" panose="020F0302020204030204"/>
            </a:endParaRPr>
          </a:p>
          <a:p>
            <a:endParaRPr lang="en-US" sz="1600">
              <a:cs typeface="Calibri Light" panose="020F0302020204030204"/>
            </a:endParaRPr>
          </a:p>
        </p:txBody>
      </p:sp>
      <p:sp>
        <p:nvSpPr>
          <p:cNvPr id="10" name="TextBox 9">
            <a:extLst>
              <a:ext uri="{FF2B5EF4-FFF2-40B4-BE49-F238E27FC236}">
                <a16:creationId xmlns:a16="http://schemas.microsoft.com/office/drawing/2014/main" id="{8E1C64E2-B7AA-4C1E-8569-E47FE5A7A137}"/>
              </a:ext>
            </a:extLst>
          </p:cNvPr>
          <p:cNvSpPr txBox="1"/>
          <p:nvPr/>
        </p:nvSpPr>
        <p:spPr>
          <a:xfrm>
            <a:off x="403122" y="1391572"/>
            <a:ext cx="11788878" cy="369332"/>
          </a:xfrm>
          <a:prstGeom prst="rect">
            <a:avLst/>
          </a:prstGeom>
          <a:noFill/>
        </p:spPr>
        <p:txBody>
          <a:bodyPr wrap="square" rtlCol="0">
            <a:spAutoFit/>
          </a:bodyPr>
          <a:lstStyle/>
          <a:p>
            <a:r>
              <a:rPr lang="en-US">
                <a:latin typeface="Century Gothic" panose="020B0502020202020204" pitchFamily="34" charset="0"/>
              </a:rPr>
              <a:t>List of Potential Landlord Partners in Bloomington</a:t>
            </a:r>
          </a:p>
        </p:txBody>
      </p:sp>
    </p:spTree>
    <p:extLst>
      <p:ext uri="{BB962C8B-B14F-4D97-AF65-F5344CB8AC3E}">
        <p14:creationId xmlns:p14="http://schemas.microsoft.com/office/powerpoint/2010/main" val="71942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loomington,IN Mayor John Hamilton">
            <a:extLst>
              <a:ext uri="{FF2B5EF4-FFF2-40B4-BE49-F238E27FC236}">
                <a16:creationId xmlns:a16="http://schemas.microsoft.com/office/drawing/2014/main" id="{957BCC7B-B683-4FB6-8DA1-32032B8ED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 t="25705" r="695" b="58345"/>
          <a:stretch/>
        </p:blipFill>
        <p:spPr bwMode="auto">
          <a:xfrm>
            <a:off x="2594"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ction="ppaction://hlinksldjump"/>
            <a:extLst>
              <a:ext uri="{FF2B5EF4-FFF2-40B4-BE49-F238E27FC236}">
                <a16:creationId xmlns:a16="http://schemas.microsoft.com/office/drawing/2014/main" id="{F6D6EA17-1280-48B9-BC20-3E270857101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24</a:t>
            </a:r>
          </a:p>
        </p:txBody>
      </p:sp>
      <p:grpSp>
        <p:nvGrpSpPr>
          <p:cNvPr id="7" name="Group 6">
            <a:extLst>
              <a:ext uri="{FF2B5EF4-FFF2-40B4-BE49-F238E27FC236}">
                <a16:creationId xmlns:a16="http://schemas.microsoft.com/office/drawing/2014/main" id="{CABE532D-B1BC-4DEB-B562-F769FDD6C89E}"/>
              </a:ext>
            </a:extLst>
          </p:cNvPr>
          <p:cNvGrpSpPr/>
          <p:nvPr/>
        </p:nvGrpSpPr>
        <p:grpSpPr>
          <a:xfrm>
            <a:off x="2732" y="29264"/>
            <a:ext cx="12189268" cy="1046404"/>
            <a:chOff x="2732" y="509"/>
            <a:chExt cx="12189268" cy="1046404"/>
          </a:xfrm>
        </p:grpSpPr>
        <p:sp>
          <p:nvSpPr>
            <p:cNvPr id="8" name="Rectangle 7">
              <a:extLst>
                <a:ext uri="{FF2B5EF4-FFF2-40B4-BE49-F238E27FC236}">
                  <a16:creationId xmlns:a16="http://schemas.microsoft.com/office/drawing/2014/main" id="{AC23BFEF-6B37-46A8-8116-EEADFCA3957A}"/>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2DEE71-7F06-492E-BBBB-88538F43AFBB}"/>
                </a:ext>
              </a:extLst>
            </p:cNvPr>
            <p:cNvSpPr txBox="1"/>
            <p:nvPr/>
          </p:nvSpPr>
          <p:spPr>
            <a:xfrm>
              <a:off x="196645" y="98323"/>
              <a:ext cx="11788878" cy="461665"/>
            </a:xfrm>
            <a:prstGeom prst="rect">
              <a:avLst/>
            </a:prstGeom>
            <a:noFill/>
          </p:spPr>
          <p:txBody>
            <a:bodyPr wrap="square" lIns="91440" tIns="45720" rIns="91440" bIns="45720" rtlCol="0" anchor="t">
              <a:spAutoFit/>
            </a:bodyPr>
            <a:lstStyle/>
            <a:p>
              <a:r>
                <a:rPr lang="en-US" sz="2400">
                  <a:solidFill>
                    <a:schemeClr val="bg1"/>
                  </a:solidFill>
                  <a:latin typeface="Century Gothic"/>
                </a:rPr>
                <a:t>Private Landlords Map</a:t>
              </a:r>
              <a:endParaRPr lang="en-US">
                <a:solidFill>
                  <a:schemeClr val="bg1"/>
                </a:solidFill>
              </a:endParaRPr>
            </a:p>
          </p:txBody>
        </p:sp>
      </p:grpSp>
      <p:pic>
        <p:nvPicPr>
          <p:cNvPr id="13" name="Picture 13" descr="Map&#10;&#10;Description automatically generated">
            <a:extLst>
              <a:ext uri="{FF2B5EF4-FFF2-40B4-BE49-F238E27FC236}">
                <a16:creationId xmlns:a16="http://schemas.microsoft.com/office/drawing/2014/main" id="{AD39336D-1FD6-481D-9DA5-1A4DC4F05A87}"/>
              </a:ext>
            </a:extLst>
          </p:cNvPr>
          <p:cNvPicPr>
            <a:picLocks noChangeAspect="1"/>
          </p:cNvPicPr>
          <p:nvPr/>
        </p:nvPicPr>
        <p:blipFill>
          <a:blip r:embed="rId4"/>
          <a:stretch>
            <a:fillRect/>
          </a:stretch>
        </p:blipFill>
        <p:spPr>
          <a:xfrm>
            <a:off x="1460739" y="1504797"/>
            <a:ext cx="4827916" cy="4869197"/>
          </a:xfrm>
          <a:prstGeom prst="rect">
            <a:avLst/>
          </a:prstGeom>
        </p:spPr>
      </p:pic>
      <p:sp>
        <p:nvSpPr>
          <p:cNvPr id="14" name="TextBox 13">
            <a:extLst>
              <a:ext uri="{FF2B5EF4-FFF2-40B4-BE49-F238E27FC236}">
                <a16:creationId xmlns:a16="http://schemas.microsoft.com/office/drawing/2014/main" id="{A3937DCD-9DE7-4559-9CE6-DCEE22870E04}"/>
              </a:ext>
            </a:extLst>
          </p:cNvPr>
          <p:cNvSpPr txBox="1"/>
          <p:nvPr/>
        </p:nvSpPr>
        <p:spPr>
          <a:xfrm>
            <a:off x="8548777" y="3674852"/>
            <a:ext cx="3648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cs typeface="Calibri"/>
              </a:rPr>
              <a:t>properties in Bloomington that are privately rented</a:t>
            </a:r>
          </a:p>
        </p:txBody>
      </p:sp>
      <p:sp>
        <p:nvSpPr>
          <p:cNvPr id="16" name="TextBox 15">
            <a:extLst>
              <a:ext uri="{FF2B5EF4-FFF2-40B4-BE49-F238E27FC236}">
                <a16:creationId xmlns:a16="http://schemas.microsoft.com/office/drawing/2014/main" id="{A15184F6-5DA2-47B5-804C-29AA6B765074}"/>
              </a:ext>
            </a:extLst>
          </p:cNvPr>
          <p:cNvSpPr txBox="1"/>
          <p:nvPr/>
        </p:nvSpPr>
        <p:spPr>
          <a:xfrm>
            <a:off x="6174716" y="342864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800" b="1">
                <a:solidFill>
                  <a:srgbClr val="002060"/>
                </a:solidFill>
                <a:latin typeface="Century Gothic"/>
                <a:hlinkClick r:id="rId5">
                  <a:extLst>
                    <a:ext uri="{A12FA001-AC4F-418D-AE19-62706E023703}">
                      <ahyp:hlinkClr xmlns:ahyp="http://schemas.microsoft.com/office/drawing/2018/hyperlinkcolor" val="tx"/>
                    </a:ext>
                  </a:extLst>
                </a:hlinkClick>
              </a:rPr>
              <a:t>100+</a:t>
            </a:r>
            <a:endParaRPr lang="en-US" sz="5800" b="1">
              <a:solidFill>
                <a:srgbClr val="002060"/>
              </a:solidFill>
              <a:latin typeface="Century Gothic"/>
              <a:cs typeface="Calibri"/>
            </a:endParaRPr>
          </a:p>
        </p:txBody>
      </p:sp>
      <p:sp>
        <p:nvSpPr>
          <p:cNvPr id="18" name="TextBox 17">
            <a:extLst>
              <a:ext uri="{FF2B5EF4-FFF2-40B4-BE49-F238E27FC236}">
                <a16:creationId xmlns:a16="http://schemas.microsoft.com/office/drawing/2014/main" id="{6880B569-FD0A-44D5-BD71-E1C6DFF854BA}"/>
              </a:ext>
            </a:extLst>
          </p:cNvPr>
          <p:cNvSpPr txBox="1"/>
          <p:nvPr/>
        </p:nvSpPr>
        <p:spPr>
          <a:xfrm>
            <a:off x="6751606" y="3430436"/>
            <a:ext cx="36489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latin typeface="Century Gothic"/>
              <a:cs typeface="Calibri"/>
            </a:endParaRPr>
          </a:p>
        </p:txBody>
      </p:sp>
    </p:spTree>
    <p:extLst>
      <p:ext uri="{BB962C8B-B14F-4D97-AF65-F5344CB8AC3E}">
        <p14:creationId xmlns:p14="http://schemas.microsoft.com/office/powerpoint/2010/main" val="97520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C0C8E5E-8BAD-45B7-8976-30527E1ED9A6}"/>
              </a:ext>
            </a:extLst>
          </p:cNvPr>
          <p:cNvSpPr txBox="1"/>
          <p:nvPr/>
        </p:nvSpPr>
        <p:spPr>
          <a:xfrm>
            <a:off x="1561381" y="5989608"/>
            <a:ext cx="6927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sz="1400">
              <a:latin typeface="Arial"/>
              <a:cs typeface="Arial"/>
            </a:endParaRPr>
          </a:p>
        </p:txBody>
      </p:sp>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4"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25</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8"/>
            <a:ext cx="12189268" cy="1085341"/>
            <a:chOff x="2732" y="508"/>
            <a:chExt cx="12189268" cy="1085341"/>
          </a:xfrm>
        </p:grpSpPr>
        <p:sp>
          <p:nvSpPr>
            <p:cNvPr id="23" name="Rectangle 22">
              <a:extLst>
                <a:ext uri="{FF2B5EF4-FFF2-40B4-BE49-F238E27FC236}">
                  <a16:creationId xmlns:a16="http://schemas.microsoft.com/office/drawing/2014/main" id="{6117BF4F-743D-444C-8A08-E539C1E0C4D7}"/>
                </a:ext>
              </a:extLst>
            </p:cNvPr>
            <p:cNvSpPr/>
            <p:nvPr/>
          </p:nvSpPr>
          <p:spPr>
            <a:xfrm>
              <a:off x="2732" y="508"/>
              <a:ext cx="12189268" cy="1085341"/>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lIns="91440" tIns="45720" rIns="91440" bIns="45720" rtlCol="0" anchor="t">
              <a:spAutoFit/>
            </a:bodyPr>
            <a:lstStyle/>
            <a:p>
              <a:r>
                <a:rPr lang="en-US" sz="2400">
                  <a:solidFill>
                    <a:schemeClr val="bg1"/>
                  </a:solidFill>
                  <a:latin typeface="Century Gothic"/>
                </a:rPr>
                <a:t>T Shirt Design</a:t>
              </a:r>
              <a:endParaRPr lang="en-US" sz="2400">
                <a:solidFill>
                  <a:schemeClr val="bg1"/>
                </a:solidFill>
                <a:latin typeface="Century Gothic" panose="020B0502020202020204" pitchFamily="34" charset="0"/>
              </a:endParaRPr>
            </a:p>
          </p:txBody>
        </p:sp>
      </p:grpSp>
      <p:sp>
        <p:nvSpPr>
          <p:cNvPr id="8" name="TextBox 7">
            <a:extLst>
              <a:ext uri="{FF2B5EF4-FFF2-40B4-BE49-F238E27FC236}">
                <a16:creationId xmlns:a16="http://schemas.microsoft.com/office/drawing/2014/main" id="{8355461B-1669-4CC8-93C5-877B70202BD5}"/>
              </a:ext>
            </a:extLst>
          </p:cNvPr>
          <p:cNvSpPr txBox="1"/>
          <p:nvPr/>
        </p:nvSpPr>
        <p:spPr>
          <a:xfrm>
            <a:off x="2236219" y="131606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entury Gothic"/>
              </a:rPr>
              <a:t>FRONT</a:t>
            </a:r>
            <a:endParaRPr lang="en-US" sz="2000">
              <a:latin typeface="Century Gothic"/>
              <a:cs typeface="Calibri"/>
            </a:endParaRPr>
          </a:p>
        </p:txBody>
      </p:sp>
      <p:sp>
        <p:nvSpPr>
          <p:cNvPr id="18" name="TextBox 17">
            <a:extLst>
              <a:ext uri="{FF2B5EF4-FFF2-40B4-BE49-F238E27FC236}">
                <a16:creationId xmlns:a16="http://schemas.microsoft.com/office/drawing/2014/main" id="{DA6A62DD-E031-4504-9CA0-2424A8B1CA50}"/>
              </a:ext>
            </a:extLst>
          </p:cNvPr>
          <p:cNvSpPr txBox="1"/>
          <p:nvPr/>
        </p:nvSpPr>
        <p:spPr>
          <a:xfrm>
            <a:off x="6980746" y="131606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entury Gothic"/>
              </a:rPr>
              <a:t>BACK</a:t>
            </a:r>
          </a:p>
        </p:txBody>
      </p:sp>
      <p:sp>
        <p:nvSpPr>
          <p:cNvPr id="10" name="TextBox 9">
            <a:extLst>
              <a:ext uri="{FF2B5EF4-FFF2-40B4-BE49-F238E27FC236}">
                <a16:creationId xmlns:a16="http://schemas.microsoft.com/office/drawing/2014/main" id="{5FD15A8F-94B7-42F4-843D-4739A3AFFF1A}"/>
              </a:ext>
            </a:extLst>
          </p:cNvPr>
          <p:cNvSpPr txBox="1"/>
          <p:nvPr/>
        </p:nvSpPr>
        <p:spPr>
          <a:xfrm>
            <a:off x="1271139" y="5800005"/>
            <a:ext cx="9658708" cy="58477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Gothic" panose="020B0502020202020204" pitchFamily="34" charset="0"/>
                <a:cs typeface="Calibri"/>
              </a:rPr>
              <a:t>The T-shirts can be ordered from ICS Inks Screen Printing and Embroidery for $1.37 per shirt</a:t>
            </a:r>
          </a:p>
          <a:p>
            <a:pPr algn="ctr"/>
            <a:r>
              <a:rPr lang="en-US" sz="1600">
                <a:latin typeface="Century Gothic" panose="020B0502020202020204" pitchFamily="34" charset="0"/>
                <a:cs typeface="Calibri"/>
              </a:rPr>
              <a:t>ICS Inks Screen Printing and Embroidery is a black-owned business in Indianapolis</a:t>
            </a:r>
          </a:p>
        </p:txBody>
      </p:sp>
      <p:pic>
        <p:nvPicPr>
          <p:cNvPr id="28" name="Picture 5">
            <a:extLst>
              <a:ext uri="{FF2B5EF4-FFF2-40B4-BE49-F238E27FC236}">
                <a16:creationId xmlns:a16="http://schemas.microsoft.com/office/drawing/2014/main" id="{1B1B091F-A86B-411E-A203-1F8ABBF560DD}"/>
              </a:ext>
            </a:extLst>
          </p:cNvPr>
          <p:cNvPicPr>
            <a:picLocks noChangeAspect="1"/>
          </p:cNvPicPr>
          <p:nvPr/>
        </p:nvPicPr>
        <p:blipFill>
          <a:blip r:embed="rId5"/>
          <a:stretch>
            <a:fillRect/>
          </a:stretch>
        </p:blipFill>
        <p:spPr>
          <a:xfrm>
            <a:off x="6650965" y="1940508"/>
            <a:ext cx="3404559" cy="3451438"/>
          </a:xfrm>
          <a:prstGeom prst="rect">
            <a:avLst/>
          </a:prstGeom>
        </p:spPr>
      </p:pic>
      <p:pic>
        <p:nvPicPr>
          <p:cNvPr id="3" name="Picture 4">
            <a:extLst>
              <a:ext uri="{FF2B5EF4-FFF2-40B4-BE49-F238E27FC236}">
                <a16:creationId xmlns:a16="http://schemas.microsoft.com/office/drawing/2014/main" id="{21FFDED1-A4E9-4278-AE6A-DD2BC33BBA46}"/>
              </a:ext>
            </a:extLst>
          </p:cNvPr>
          <p:cNvPicPr>
            <a:picLocks noChangeAspect="1"/>
          </p:cNvPicPr>
          <p:nvPr/>
        </p:nvPicPr>
        <p:blipFill>
          <a:blip r:embed="rId6"/>
          <a:stretch>
            <a:fillRect/>
          </a:stretch>
        </p:blipFill>
        <p:spPr>
          <a:xfrm>
            <a:off x="1906437" y="1940873"/>
            <a:ext cx="3404560" cy="3450711"/>
          </a:xfrm>
          <a:prstGeom prst="rect">
            <a:avLst/>
          </a:prstGeom>
        </p:spPr>
      </p:pic>
    </p:spTree>
    <p:extLst>
      <p:ext uri="{BB962C8B-B14F-4D97-AF65-F5344CB8AC3E}">
        <p14:creationId xmlns:p14="http://schemas.microsoft.com/office/powerpoint/2010/main" val="91350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C0C8E5E-8BAD-45B7-8976-30527E1ED9A6}"/>
              </a:ext>
            </a:extLst>
          </p:cNvPr>
          <p:cNvSpPr txBox="1"/>
          <p:nvPr/>
        </p:nvSpPr>
        <p:spPr>
          <a:xfrm>
            <a:off x="1561381" y="5989608"/>
            <a:ext cx="6927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sz="1400">
              <a:latin typeface="Arial"/>
              <a:cs typeface="Arial"/>
            </a:endParaRPr>
          </a:p>
        </p:txBody>
      </p:sp>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5" y="-4135"/>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4" action="ppaction://hlinksldjump"/>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26</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08"/>
            <a:ext cx="12189268" cy="1085341"/>
            <a:chOff x="2732" y="508"/>
            <a:chExt cx="12189268" cy="1085341"/>
          </a:xfrm>
        </p:grpSpPr>
        <p:sp>
          <p:nvSpPr>
            <p:cNvPr id="23" name="Rectangle 22">
              <a:extLst>
                <a:ext uri="{FF2B5EF4-FFF2-40B4-BE49-F238E27FC236}">
                  <a16:creationId xmlns:a16="http://schemas.microsoft.com/office/drawing/2014/main" id="{6117BF4F-743D-444C-8A08-E539C1E0C4D7}"/>
                </a:ext>
              </a:extLst>
            </p:cNvPr>
            <p:cNvSpPr/>
            <p:nvPr/>
          </p:nvSpPr>
          <p:spPr>
            <a:xfrm>
              <a:off x="2732" y="508"/>
              <a:ext cx="12189268" cy="1085341"/>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196645" y="98323"/>
              <a:ext cx="11788878" cy="461665"/>
            </a:xfrm>
            <a:prstGeom prst="rect">
              <a:avLst/>
            </a:prstGeom>
            <a:noFill/>
          </p:spPr>
          <p:txBody>
            <a:bodyPr wrap="square" lIns="91440" tIns="45720" rIns="91440" bIns="45720" rtlCol="0" anchor="t">
              <a:spAutoFit/>
            </a:bodyPr>
            <a:lstStyle/>
            <a:p>
              <a:r>
                <a:rPr lang="en-US" sz="2400">
                  <a:solidFill>
                    <a:schemeClr val="bg1"/>
                  </a:solidFill>
                  <a:latin typeface="Century Gothic"/>
                </a:rPr>
                <a:t>Newsletter Example</a:t>
              </a:r>
              <a:endParaRPr lang="en-US" sz="2400">
                <a:solidFill>
                  <a:schemeClr val="bg1"/>
                </a:solidFill>
                <a:latin typeface="Century Gothic" panose="020B0502020202020204" pitchFamily="34" charset="0"/>
              </a:endParaRPr>
            </a:p>
          </p:txBody>
        </p:sp>
      </p:grpSp>
      <p:pic>
        <p:nvPicPr>
          <p:cNvPr id="6" name="Picture 5" descr="Graphical user interface, application, Word&#10;&#10;Description automatically generated">
            <a:extLst>
              <a:ext uri="{FF2B5EF4-FFF2-40B4-BE49-F238E27FC236}">
                <a16:creationId xmlns:a16="http://schemas.microsoft.com/office/drawing/2014/main" id="{9A638306-9FCF-4A71-82F2-044755C022E4}"/>
              </a:ext>
            </a:extLst>
          </p:cNvPr>
          <p:cNvPicPr>
            <a:picLocks noChangeAspect="1"/>
          </p:cNvPicPr>
          <p:nvPr/>
        </p:nvPicPr>
        <p:blipFill rotWithShape="1">
          <a:blip r:embed="rId5">
            <a:extLst>
              <a:ext uri="{28A0092B-C50C-407E-A947-70E740481C1C}">
                <a14:useLocalDpi xmlns:a14="http://schemas.microsoft.com/office/drawing/2010/main" val="0"/>
              </a:ext>
            </a:extLst>
          </a:blip>
          <a:srcRect l="34276" t="16599" r="31930" b="5746"/>
          <a:stretch/>
        </p:blipFill>
        <p:spPr>
          <a:xfrm>
            <a:off x="1250427" y="1223284"/>
            <a:ext cx="4120179" cy="5322853"/>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C9D43083-58A5-45CD-8E05-DF4C7040CA30}"/>
              </a:ext>
            </a:extLst>
          </p:cNvPr>
          <p:cNvPicPr>
            <a:picLocks noChangeAspect="1"/>
          </p:cNvPicPr>
          <p:nvPr/>
        </p:nvPicPr>
        <p:blipFill rotWithShape="1">
          <a:blip r:embed="rId6">
            <a:extLst>
              <a:ext uri="{28A0092B-C50C-407E-A947-70E740481C1C}">
                <a14:useLocalDpi xmlns:a14="http://schemas.microsoft.com/office/drawing/2010/main" val="0"/>
              </a:ext>
            </a:extLst>
          </a:blip>
          <a:srcRect l="42311" t="23441" r="27264" b="7219"/>
          <a:stretch/>
        </p:blipFill>
        <p:spPr>
          <a:xfrm>
            <a:off x="5687405" y="1213597"/>
            <a:ext cx="4161639" cy="5332540"/>
          </a:xfrm>
          <a:prstGeom prst="rect">
            <a:avLst/>
          </a:prstGeom>
        </p:spPr>
      </p:pic>
      <p:pic>
        <p:nvPicPr>
          <p:cNvPr id="10" name="Graphic 9" descr="Newspaper with solid fill">
            <a:hlinkClick r:id="rId7" action="ppaction://hlinksldjump"/>
            <a:extLst>
              <a:ext uri="{FF2B5EF4-FFF2-40B4-BE49-F238E27FC236}">
                <a16:creationId xmlns:a16="http://schemas.microsoft.com/office/drawing/2014/main" id="{366E6056-1C5F-4541-B415-01935FE6AD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1055477"/>
            <a:ext cx="727969" cy="727969"/>
          </a:xfrm>
          <a:prstGeom prst="rect">
            <a:avLst/>
          </a:prstGeom>
        </p:spPr>
      </p:pic>
    </p:spTree>
    <p:extLst>
      <p:ext uri="{BB962C8B-B14F-4D97-AF65-F5344CB8AC3E}">
        <p14:creationId xmlns:p14="http://schemas.microsoft.com/office/powerpoint/2010/main" val="109164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B94CD4-30F7-4572-BD77-EE00B078D65C}"/>
              </a:ext>
            </a:extLst>
          </p:cNvPr>
          <p:cNvSpPr/>
          <p:nvPr/>
        </p:nvSpPr>
        <p:spPr>
          <a:xfrm>
            <a:off x="7738166" y="1898855"/>
            <a:ext cx="3889135" cy="914400"/>
          </a:xfrm>
          <a:prstGeom prst="rect">
            <a:avLst/>
          </a:prstGeom>
          <a:solidFill>
            <a:srgbClr val="C29252"/>
          </a:solidFill>
          <a:ln>
            <a:solidFill>
              <a:srgbClr val="D8BA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panose="020B0502020202020204" pitchFamily="34" charset="0"/>
                <a:ea typeface="+mn-lt"/>
                <a:cs typeface="+mn-lt"/>
              </a:rPr>
              <a:t>Diversity committee will ensure CJAM is reaching all clients</a:t>
            </a:r>
            <a:endParaRPr lang="en-US">
              <a:latin typeface="Century Gothic" panose="020B0502020202020204" pitchFamily="34" charset="0"/>
              <a:ea typeface="Malgun Gothic" panose="020B0503020000020004" pitchFamily="34" charset="-127"/>
            </a:endParaRPr>
          </a:p>
        </p:txBody>
      </p:sp>
      <p:sp>
        <p:nvSpPr>
          <p:cNvPr id="5" name="Rectangle 4">
            <a:extLst>
              <a:ext uri="{FF2B5EF4-FFF2-40B4-BE49-F238E27FC236}">
                <a16:creationId xmlns:a16="http://schemas.microsoft.com/office/drawing/2014/main" id="{EC15CD56-88B0-4B70-AA71-5E0A1B277D45}"/>
              </a:ext>
            </a:extLst>
          </p:cNvPr>
          <p:cNvSpPr/>
          <p:nvPr/>
        </p:nvSpPr>
        <p:spPr>
          <a:xfrm>
            <a:off x="4166308" y="1745950"/>
            <a:ext cx="3791426"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panose="020B0502020202020204" pitchFamily="34" charset="0"/>
                <a:ea typeface="+mn-lt"/>
                <a:cs typeface="+mn-lt"/>
              </a:rPr>
              <a:t>Effective marketing will aid                          participation in Round-Up Rent</a:t>
            </a:r>
            <a:endParaRPr lang="en-US">
              <a:latin typeface="Century Gothic" panose="020B0502020202020204" pitchFamily="34" charset="0"/>
              <a:ea typeface="Malgun Gothic" panose="020B0503020000020004" pitchFamily="34" charset="-127"/>
            </a:endParaRPr>
          </a:p>
        </p:txBody>
      </p:sp>
      <p:sp>
        <p:nvSpPr>
          <p:cNvPr id="6" name="Rectangle 5">
            <a:extLst>
              <a:ext uri="{FF2B5EF4-FFF2-40B4-BE49-F238E27FC236}">
                <a16:creationId xmlns:a16="http://schemas.microsoft.com/office/drawing/2014/main" id="{0F943688-C41D-4E8B-B0DB-5CD870FD6BE5}"/>
              </a:ext>
            </a:extLst>
          </p:cNvPr>
          <p:cNvSpPr/>
          <p:nvPr/>
        </p:nvSpPr>
        <p:spPr>
          <a:xfrm>
            <a:off x="564700" y="1636587"/>
            <a:ext cx="3791426"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a:latin typeface="Century Gothic" panose="020B0502020202020204" pitchFamily="34" charset="0"/>
                <a:ea typeface="Malgun Gothic" panose="020B0503020000020004" pitchFamily="34" charset="-127"/>
              </a:rPr>
              <a:t>Round-Up Rent raises awareness and generates revenue</a:t>
            </a:r>
          </a:p>
        </p:txBody>
      </p:sp>
      <p:sp>
        <p:nvSpPr>
          <p:cNvPr id="7" name="Rectangle 6">
            <a:extLst>
              <a:ext uri="{FF2B5EF4-FFF2-40B4-BE49-F238E27FC236}">
                <a16:creationId xmlns:a16="http://schemas.microsoft.com/office/drawing/2014/main" id="{901D9B9D-095A-4ED1-85B7-B942446E0737}"/>
              </a:ext>
            </a:extLst>
          </p:cNvPr>
          <p:cNvSpPr/>
          <p:nvPr/>
        </p:nvSpPr>
        <p:spPr>
          <a:xfrm>
            <a:off x="578876" y="2533270"/>
            <a:ext cx="3440231" cy="343748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a:solidFill>
                <a:schemeClr val="tx1"/>
              </a:solidFill>
              <a:latin typeface="Century Gothic" panose="020B0502020202020204" pitchFamily="34" charset="0"/>
              <a:ea typeface="Malgun Gothic" panose="020B0503020000020004" pitchFamily="34" charset="-127"/>
            </a:endParaRPr>
          </a:p>
          <a:p>
            <a:pPr marL="285750" indent="-285750">
              <a:buFont typeface="Arial" panose="020B0604020202020204" pitchFamily="34" charset="0"/>
              <a:buChar char="•"/>
            </a:pPr>
            <a:endParaRPr lang="en-US">
              <a:solidFill>
                <a:schemeClr val="tx1"/>
              </a:solidFill>
              <a:latin typeface="Century Gothic" panose="020B0502020202020204" pitchFamily="34" charset="0"/>
              <a:ea typeface="Malgun Gothic" panose="020B0503020000020004" pitchFamily="34" charset="-127"/>
            </a:endParaRPr>
          </a:p>
          <a:p>
            <a:endParaRPr lang="en-US">
              <a:solidFill>
                <a:schemeClr val="tx1"/>
              </a:solidFill>
              <a:latin typeface="Century Gothic" panose="020B0502020202020204" pitchFamily="34" charset="0"/>
              <a:ea typeface="Malgun Gothic" panose="020B0503020000020004" pitchFamily="34" charset="-127"/>
            </a:endParaRPr>
          </a:p>
        </p:txBody>
      </p:sp>
      <p:sp>
        <p:nvSpPr>
          <p:cNvPr id="8" name="Rectangle 7">
            <a:extLst>
              <a:ext uri="{FF2B5EF4-FFF2-40B4-BE49-F238E27FC236}">
                <a16:creationId xmlns:a16="http://schemas.microsoft.com/office/drawing/2014/main" id="{CC4712C7-E18C-4908-8C82-44C7F46D414D}"/>
              </a:ext>
            </a:extLst>
          </p:cNvPr>
          <p:cNvSpPr/>
          <p:nvPr/>
        </p:nvSpPr>
        <p:spPr>
          <a:xfrm>
            <a:off x="4168445" y="2661383"/>
            <a:ext cx="3440231" cy="343748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tx1"/>
                </a:solidFill>
                <a:latin typeface="Century Gothic" panose="020B0502020202020204" pitchFamily="34" charset="0"/>
                <a:ea typeface="Malgun Gothic" panose="020B0503020000020004" pitchFamily="34" charset="-127"/>
              </a:rPr>
              <a:t>	</a:t>
            </a:r>
            <a:endParaRPr lang="en-US">
              <a:latin typeface="Century Gothic" panose="020B0502020202020204" pitchFamily="34" charset="0"/>
              <a:ea typeface="Malgun Gothic" panose="020B0503020000020004" pitchFamily="34" charset="-127"/>
            </a:endParaRPr>
          </a:p>
        </p:txBody>
      </p:sp>
      <p:sp>
        <p:nvSpPr>
          <p:cNvPr id="9" name="Rectangle 8">
            <a:extLst>
              <a:ext uri="{FF2B5EF4-FFF2-40B4-BE49-F238E27FC236}">
                <a16:creationId xmlns:a16="http://schemas.microsoft.com/office/drawing/2014/main" id="{D963BA92-DAE6-4DB4-B220-2F6408C41490}"/>
              </a:ext>
            </a:extLst>
          </p:cNvPr>
          <p:cNvSpPr/>
          <p:nvPr/>
        </p:nvSpPr>
        <p:spPr>
          <a:xfrm>
            <a:off x="7752222" y="2795533"/>
            <a:ext cx="3619524" cy="3419554"/>
          </a:xfrm>
          <a:prstGeom prst="rect">
            <a:avLst/>
          </a:prstGeom>
          <a:noFill/>
          <a:ln w="19050">
            <a:solidFill>
              <a:srgbClr val="C292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atin typeface="Century Gothic" panose="020B0502020202020204" pitchFamily="34" charset="0"/>
                <a:ea typeface="Malgun Gothic" panose="020B0503020000020004" pitchFamily="34" charset="-127"/>
              </a:rPr>
              <a:t>)</a:t>
            </a:r>
          </a:p>
        </p:txBody>
      </p:sp>
      <p:sp>
        <p:nvSpPr>
          <p:cNvPr id="10" name="TextBox 9">
            <a:extLst>
              <a:ext uri="{FF2B5EF4-FFF2-40B4-BE49-F238E27FC236}">
                <a16:creationId xmlns:a16="http://schemas.microsoft.com/office/drawing/2014/main" id="{4F5E9696-98E5-4F50-970B-768E37FB4285}"/>
              </a:ext>
            </a:extLst>
          </p:cNvPr>
          <p:cNvSpPr txBox="1"/>
          <p:nvPr/>
        </p:nvSpPr>
        <p:spPr>
          <a:xfrm>
            <a:off x="1612817" y="3849333"/>
            <a:ext cx="2395975" cy="830997"/>
          </a:xfrm>
          <a:prstGeom prst="rect">
            <a:avLst/>
          </a:prstGeom>
          <a:noFill/>
        </p:spPr>
        <p:txBody>
          <a:bodyPr wrap="square" rtlCol="0">
            <a:spAutoFit/>
          </a:bodyPr>
          <a:lstStyle/>
          <a:p>
            <a:r>
              <a:rPr lang="en-US" sz="1600">
                <a:latin typeface="Century Gothic" panose="020B0502020202020204" pitchFamily="34" charset="0"/>
                <a:ea typeface="Malgun Gothic" panose="020B0503020000020004" pitchFamily="34" charset="-127"/>
              </a:rPr>
              <a:t>Tenants find out about CJAM while donating</a:t>
            </a:r>
          </a:p>
        </p:txBody>
      </p:sp>
      <p:sp>
        <p:nvSpPr>
          <p:cNvPr id="11" name="TextBox 10">
            <a:extLst>
              <a:ext uri="{FF2B5EF4-FFF2-40B4-BE49-F238E27FC236}">
                <a16:creationId xmlns:a16="http://schemas.microsoft.com/office/drawing/2014/main" id="{32BAC068-CDF4-48BD-92CA-5069F1F0B9C4}"/>
              </a:ext>
            </a:extLst>
          </p:cNvPr>
          <p:cNvSpPr txBox="1"/>
          <p:nvPr/>
        </p:nvSpPr>
        <p:spPr>
          <a:xfrm>
            <a:off x="1612817" y="2854643"/>
            <a:ext cx="2249064" cy="830997"/>
          </a:xfrm>
          <a:prstGeom prst="rect">
            <a:avLst/>
          </a:prstGeom>
          <a:noFill/>
        </p:spPr>
        <p:txBody>
          <a:bodyPr wrap="square" rtlCol="0">
            <a:spAutoFit/>
          </a:bodyPr>
          <a:lstStyle/>
          <a:p>
            <a:r>
              <a:rPr lang="en-US" sz="1600">
                <a:latin typeface="Century Gothic" panose="020B0502020202020204" pitchFamily="34" charset="0"/>
                <a:ea typeface="Malgun Gothic" panose="020B0503020000020004" pitchFamily="34" charset="-127"/>
              </a:rPr>
              <a:t>Partner with landlords to offer program</a:t>
            </a:r>
          </a:p>
        </p:txBody>
      </p:sp>
      <p:sp>
        <p:nvSpPr>
          <p:cNvPr id="12" name="TextBox 11">
            <a:extLst>
              <a:ext uri="{FF2B5EF4-FFF2-40B4-BE49-F238E27FC236}">
                <a16:creationId xmlns:a16="http://schemas.microsoft.com/office/drawing/2014/main" id="{18F74890-F0A5-4ACF-B436-99D503C656B1}"/>
              </a:ext>
            </a:extLst>
          </p:cNvPr>
          <p:cNvSpPr txBox="1"/>
          <p:nvPr/>
        </p:nvSpPr>
        <p:spPr>
          <a:xfrm>
            <a:off x="1612817" y="4858838"/>
            <a:ext cx="2259499" cy="830997"/>
          </a:xfrm>
          <a:prstGeom prst="rect">
            <a:avLst/>
          </a:prstGeom>
          <a:noFill/>
        </p:spPr>
        <p:txBody>
          <a:bodyPr wrap="square" rtlCol="0">
            <a:spAutoFit/>
          </a:bodyPr>
          <a:lstStyle/>
          <a:p>
            <a:r>
              <a:rPr lang="en-US" sz="1600">
                <a:latin typeface="Century Gothic" panose="020B0502020202020204" pitchFamily="34" charset="0"/>
                <a:ea typeface="Malgun Gothic" panose="020B0503020000020004" pitchFamily="34" charset="-127"/>
              </a:rPr>
              <a:t>64% of people say they would participate</a:t>
            </a:r>
          </a:p>
        </p:txBody>
      </p:sp>
      <p:sp>
        <p:nvSpPr>
          <p:cNvPr id="13" name="TextBox 12">
            <a:extLst>
              <a:ext uri="{FF2B5EF4-FFF2-40B4-BE49-F238E27FC236}">
                <a16:creationId xmlns:a16="http://schemas.microsoft.com/office/drawing/2014/main" id="{486FCDD8-5F68-46C5-9ADA-E39AFB437945}"/>
              </a:ext>
            </a:extLst>
          </p:cNvPr>
          <p:cNvSpPr txBox="1"/>
          <p:nvPr/>
        </p:nvSpPr>
        <p:spPr>
          <a:xfrm>
            <a:off x="5141005" y="2912703"/>
            <a:ext cx="2426394" cy="584775"/>
          </a:xfrm>
          <a:prstGeom prst="rect">
            <a:avLst/>
          </a:prstGeom>
          <a:noFill/>
        </p:spPr>
        <p:txBody>
          <a:bodyPr wrap="square" lIns="91440" tIns="45720" rIns="91440" bIns="45720" rtlCol="0" anchor="t">
            <a:spAutoFit/>
          </a:bodyPr>
          <a:lstStyle>
            <a:defPPr>
              <a:defRPr lang="en-US"/>
            </a:defPPr>
            <a:lvl1pPr>
              <a:defRPr sz="1600">
                <a:latin typeface="Malgun Gothic" panose="020B0503020000020004" pitchFamily="34" charset="-127"/>
                <a:ea typeface="Malgun Gothic" panose="020B0503020000020004" pitchFamily="34" charset="-127"/>
              </a:defRPr>
            </a:lvl1pPr>
          </a:lstStyle>
          <a:p>
            <a:r>
              <a:rPr lang="en-US">
                <a:latin typeface="Century Gothic" panose="020B0502020202020204" pitchFamily="34" charset="0"/>
              </a:rPr>
              <a:t>Marketing video easily explains CJAM</a:t>
            </a:r>
          </a:p>
        </p:txBody>
      </p:sp>
      <p:sp>
        <p:nvSpPr>
          <p:cNvPr id="14" name="TextBox 13">
            <a:extLst>
              <a:ext uri="{FF2B5EF4-FFF2-40B4-BE49-F238E27FC236}">
                <a16:creationId xmlns:a16="http://schemas.microsoft.com/office/drawing/2014/main" id="{1029160E-4C79-4BEC-BB73-682DDD905548}"/>
              </a:ext>
            </a:extLst>
          </p:cNvPr>
          <p:cNvSpPr txBox="1"/>
          <p:nvPr/>
        </p:nvSpPr>
        <p:spPr>
          <a:xfrm>
            <a:off x="5141005" y="3818109"/>
            <a:ext cx="2561844" cy="830997"/>
          </a:xfrm>
          <a:prstGeom prst="rect">
            <a:avLst/>
          </a:prstGeom>
          <a:noFill/>
        </p:spPr>
        <p:txBody>
          <a:bodyPr wrap="square" lIns="91440" tIns="45720" rIns="91440" bIns="45720" rtlCol="0" anchor="t">
            <a:spAutoFit/>
          </a:bodyPr>
          <a:lstStyle>
            <a:defPPr>
              <a:defRPr lang="en-US"/>
            </a:defPPr>
            <a:lvl1pPr>
              <a:defRPr sz="1600">
                <a:latin typeface="Malgun Gothic" panose="020B0503020000020004" pitchFamily="34" charset="-127"/>
                <a:ea typeface="Malgun Gothic" panose="020B0503020000020004" pitchFamily="34" charset="-127"/>
              </a:defRPr>
            </a:lvl1pPr>
          </a:lstStyle>
          <a:p>
            <a:r>
              <a:rPr lang="en-US">
                <a:latin typeface="Century Gothic" panose="020B0502020202020204" pitchFamily="34" charset="0"/>
                <a:ea typeface="Malgun Gothic"/>
              </a:rPr>
              <a:t>T-Shirts for Round-Up Rent participants increases awareness</a:t>
            </a:r>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E0B0345E-0677-4E21-A8BA-39E74B4D419C}"/>
              </a:ext>
            </a:extLst>
          </p:cNvPr>
          <p:cNvSpPr txBox="1"/>
          <p:nvPr/>
        </p:nvSpPr>
        <p:spPr>
          <a:xfrm>
            <a:off x="5141005" y="4974869"/>
            <a:ext cx="2213106" cy="830997"/>
          </a:xfrm>
          <a:prstGeom prst="rect">
            <a:avLst/>
          </a:prstGeom>
          <a:noFill/>
        </p:spPr>
        <p:txBody>
          <a:bodyPr wrap="square" lIns="91440" tIns="45720" rIns="91440" bIns="45720" rtlCol="0" anchor="t">
            <a:spAutoFit/>
          </a:bodyPr>
          <a:lstStyle>
            <a:defPPr>
              <a:defRPr lang="en-US"/>
            </a:defPPr>
            <a:lvl1pPr>
              <a:defRPr sz="1600">
                <a:latin typeface="Malgun Gothic" panose="020B0503020000020004" pitchFamily="34" charset="-127"/>
                <a:ea typeface="Malgun Gothic" panose="020B0503020000020004" pitchFamily="34" charset="-127"/>
              </a:defRPr>
            </a:lvl1pPr>
          </a:lstStyle>
          <a:p>
            <a:r>
              <a:rPr lang="en-US">
                <a:latin typeface="Century Gothic" panose="020B0502020202020204" pitchFamily="34" charset="0"/>
                <a:ea typeface="Malgun Gothic"/>
              </a:rPr>
              <a:t>Quarterly newsletter increases touchpoints</a:t>
            </a:r>
          </a:p>
        </p:txBody>
      </p:sp>
      <p:sp>
        <p:nvSpPr>
          <p:cNvPr id="16" name="TextBox 15">
            <a:extLst>
              <a:ext uri="{FF2B5EF4-FFF2-40B4-BE49-F238E27FC236}">
                <a16:creationId xmlns:a16="http://schemas.microsoft.com/office/drawing/2014/main" id="{37E7C95D-B45E-4B6D-9787-698F382C4BBE}"/>
              </a:ext>
            </a:extLst>
          </p:cNvPr>
          <p:cNvSpPr txBox="1"/>
          <p:nvPr/>
        </p:nvSpPr>
        <p:spPr>
          <a:xfrm>
            <a:off x="8910610" y="3064152"/>
            <a:ext cx="2423695" cy="830997"/>
          </a:xfrm>
          <a:prstGeom prst="rect">
            <a:avLst/>
          </a:prstGeom>
          <a:noFill/>
        </p:spPr>
        <p:txBody>
          <a:bodyPr wrap="square" lIns="91440" tIns="45720" rIns="91440" bIns="45720" rtlCol="0" anchor="t">
            <a:spAutoFit/>
          </a:bodyPr>
          <a:lstStyle>
            <a:defPPr>
              <a:defRPr lang="en-US"/>
            </a:defPPr>
            <a:lvl1pPr>
              <a:defRPr sz="1600">
                <a:latin typeface="Malgun Gothic" panose="020B0503020000020004" pitchFamily="34" charset="-127"/>
                <a:ea typeface="Malgun Gothic" panose="020B0503020000020004" pitchFamily="34" charset="-127"/>
              </a:defRPr>
            </a:lvl1pPr>
          </a:lstStyle>
          <a:p>
            <a:r>
              <a:rPr lang="en-US">
                <a:latin typeface="Century Gothic" panose="020B0502020202020204" pitchFamily="34" charset="0"/>
                <a:ea typeface="Malgun Gothic"/>
              </a:rPr>
              <a:t>Formed to represent all types of CJAM clients</a:t>
            </a:r>
            <a:endParaRPr lang="en-US">
              <a:latin typeface="Century Gothic" panose="020B0502020202020204" pitchFamily="34" charset="0"/>
            </a:endParaRPr>
          </a:p>
        </p:txBody>
      </p:sp>
      <p:sp>
        <p:nvSpPr>
          <p:cNvPr id="17" name="TextBox 16">
            <a:extLst>
              <a:ext uri="{FF2B5EF4-FFF2-40B4-BE49-F238E27FC236}">
                <a16:creationId xmlns:a16="http://schemas.microsoft.com/office/drawing/2014/main" id="{2329AAD9-A228-4059-BDE7-D39B0EB6FCB2}"/>
              </a:ext>
            </a:extLst>
          </p:cNvPr>
          <p:cNvSpPr txBox="1"/>
          <p:nvPr/>
        </p:nvSpPr>
        <p:spPr>
          <a:xfrm>
            <a:off x="8910610" y="4118008"/>
            <a:ext cx="2178922" cy="1077218"/>
          </a:xfrm>
          <a:prstGeom prst="rect">
            <a:avLst/>
          </a:prstGeom>
          <a:noFill/>
        </p:spPr>
        <p:txBody>
          <a:bodyPr wrap="square" lIns="91440" tIns="45720" rIns="91440" bIns="45720" rtlCol="0" anchor="t">
            <a:spAutoFit/>
          </a:bodyPr>
          <a:lstStyle>
            <a:defPPr>
              <a:defRPr lang="en-US"/>
            </a:defPPr>
            <a:lvl1pPr>
              <a:defRPr sz="1600">
                <a:latin typeface="Malgun Gothic" panose="020B0503020000020004" pitchFamily="34" charset="-127"/>
                <a:ea typeface="Malgun Gothic" panose="020B0503020000020004" pitchFamily="34" charset="-127"/>
              </a:defRPr>
            </a:lvl1pPr>
          </a:lstStyle>
          <a:p>
            <a:r>
              <a:rPr lang="en-US">
                <a:latin typeface="Century Gothic" panose="020B0502020202020204" pitchFamily="34" charset="0"/>
              </a:rPr>
              <a:t>Varied representation will ensure all voices are heard</a:t>
            </a:r>
          </a:p>
        </p:txBody>
      </p:sp>
      <p:sp>
        <p:nvSpPr>
          <p:cNvPr id="18" name="TextBox 17">
            <a:extLst>
              <a:ext uri="{FF2B5EF4-FFF2-40B4-BE49-F238E27FC236}">
                <a16:creationId xmlns:a16="http://schemas.microsoft.com/office/drawing/2014/main" id="{4767E713-CA30-4113-8938-948E1AA9CB9D}"/>
              </a:ext>
            </a:extLst>
          </p:cNvPr>
          <p:cNvSpPr txBox="1"/>
          <p:nvPr/>
        </p:nvSpPr>
        <p:spPr>
          <a:xfrm>
            <a:off x="8910610" y="5257756"/>
            <a:ext cx="2130284" cy="830997"/>
          </a:xfrm>
          <a:prstGeom prst="rect">
            <a:avLst/>
          </a:prstGeom>
          <a:noFill/>
        </p:spPr>
        <p:txBody>
          <a:bodyPr wrap="square" rtlCol="0">
            <a:spAutoFit/>
          </a:bodyPr>
          <a:lstStyle>
            <a:defPPr>
              <a:defRPr lang="en-US"/>
            </a:defPPr>
            <a:lvl1pPr>
              <a:defRPr sz="1600">
                <a:latin typeface="Malgun Gothic" panose="020B0503020000020004" pitchFamily="34" charset="-127"/>
                <a:ea typeface="Malgun Gothic" panose="020B0503020000020004" pitchFamily="34" charset="-127"/>
              </a:defRPr>
            </a:lvl1pPr>
          </a:lstStyle>
          <a:p>
            <a:r>
              <a:rPr lang="en-US">
                <a:latin typeface="Century Gothic" panose="020B0502020202020204" pitchFamily="34" charset="0"/>
              </a:rPr>
              <a:t>Will plan events and create processes</a:t>
            </a:r>
          </a:p>
        </p:txBody>
      </p:sp>
      <p:sp>
        <p:nvSpPr>
          <p:cNvPr id="21" name="Rectangle 20">
            <a:extLst>
              <a:ext uri="{FF2B5EF4-FFF2-40B4-BE49-F238E27FC236}">
                <a16:creationId xmlns:a16="http://schemas.microsoft.com/office/drawing/2014/main" id="{89E3CBB3-8900-45F2-8D12-CCE37D3A5279}"/>
              </a:ext>
            </a:extLst>
          </p:cNvPr>
          <p:cNvSpPr/>
          <p:nvPr/>
        </p:nvSpPr>
        <p:spPr>
          <a:xfrm>
            <a:off x="9189858" y="1687333"/>
            <a:ext cx="878374" cy="372292"/>
          </a:xfrm>
          <a:prstGeom prst="rect">
            <a:avLst/>
          </a:prstGeom>
          <a:solidFill>
            <a:srgbClr val="C2925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Century Gothic" panose="020B0502020202020204" pitchFamily="34" charset="0"/>
              </a:rPr>
              <a:t>Diversity</a:t>
            </a:r>
          </a:p>
        </p:txBody>
      </p:sp>
      <p:pic>
        <p:nvPicPr>
          <p:cNvPr id="32" name="Graphic 31" descr="Meeting with solid fill">
            <a:extLst>
              <a:ext uri="{FF2B5EF4-FFF2-40B4-BE49-F238E27FC236}">
                <a16:creationId xmlns:a16="http://schemas.microsoft.com/office/drawing/2014/main" id="{F90774D8-B4FC-4D4B-993B-47B4B396C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6395" y="3103124"/>
            <a:ext cx="705256" cy="705256"/>
          </a:xfrm>
          <a:prstGeom prst="rect">
            <a:avLst/>
          </a:prstGeom>
        </p:spPr>
      </p:pic>
      <p:pic>
        <p:nvPicPr>
          <p:cNvPr id="33" name="Graphic 32" descr="Meeting with solid fill">
            <a:extLst>
              <a:ext uri="{FF2B5EF4-FFF2-40B4-BE49-F238E27FC236}">
                <a16:creationId xmlns:a16="http://schemas.microsoft.com/office/drawing/2014/main" id="{2D3CF9D9-6ECF-41AB-8FAF-D200911C7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6395" y="4135878"/>
            <a:ext cx="705256" cy="705256"/>
          </a:xfrm>
          <a:prstGeom prst="rect">
            <a:avLst/>
          </a:prstGeom>
        </p:spPr>
      </p:pic>
      <p:pic>
        <p:nvPicPr>
          <p:cNvPr id="34" name="Graphic 33" descr="Meeting with solid fill">
            <a:extLst>
              <a:ext uri="{FF2B5EF4-FFF2-40B4-BE49-F238E27FC236}">
                <a16:creationId xmlns:a16="http://schemas.microsoft.com/office/drawing/2014/main" id="{FB3BD586-6BE3-4195-8D45-A5C25A199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6395" y="5168631"/>
            <a:ext cx="705256" cy="705256"/>
          </a:xfrm>
          <a:prstGeom prst="rect">
            <a:avLst/>
          </a:prstGeom>
        </p:spPr>
      </p:pic>
      <p:pic>
        <p:nvPicPr>
          <p:cNvPr id="36" name="Graphic 35" descr="Megaphone with solid fill">
            <a:extLst>
              <a:ext uri="{FF2B5EF4-FFF2-40B4-BE49-F238E27FC236}">
                <a16:creationId xmlns:a16="http://schemas.microsoft.com/office/drawing/2014/main" id="{CBB33B5C-A7A7-428C-BA21-B79446711E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6371" y="2821021"/>
            <a:ext cx="685800" cy="685800"/>
          </a:xfrm>
          <a:prstGeom prst="rect">
            <a:avLst/>
          </a:prstGeom>
        </p:spPr>
      </p:pic>
      <p:pic>
        <p:nvPicPr>
          <p:cNvPr id="37" name="Graphic 36" descr="Megaphone with solid fill">
            <a:extLst>
              <a:ext uri="{FF2B5EF4-FFF2-40B4-BE49-F238E27FC236}">
                <a16:creationId xmlns:a16="http://schemas.microsoft.com/office/drawing/2014/main" id="{30E40201-80C0-4DCB-A3F7-84F15C8C21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6371" y="3926731"/>
            <a:ext cx="685800" cy="685800"/>
          </a:xfrm>
          <a:prstGeom prst="rect">
            <a:avLst/>
          </a:prstGeom>
        </p:spPr>
      </p:pic>
      <p:pic>
        <p:nvPicPr>
          <p:cNvPr id="38" name="Graphic 37" descr="Megaphone with solid fill">
            <a:extLst>
              <a:ext uri="{FF2B5EF4-FFF2-40B4-BE49-F238E27FC236}">
                <a16:creationId xmlns:a16="http://schemas.microsoft.com/office/drawing/2014/main" id="{393CCE40-5640-4C64-B33F-47E8BDE5F4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6371" y="5032441"/>
            <a:ext cx="685800" cy="685800"/>
          </a:xfrm>
          <a:prstGeom prst="rect">
            <a:avLst/>
          </a:prstGeom>
        </p:spPr>
      </p:pic>
      <p:pic>
        <p:nvPicPr>
          <p:cNvPr id="40" name="Graphic 39" descr="House with solid fill">
            <a:extLst>
              <a:ext uri="{FF2B5EF4-FFF2-40B4-BE49-F238E27FC236}">
                <a16:creationId xmlns:a16="http://schemas.microsoft.com/office/drawing/2014/main" id="{A26C9739-A3F1-4DB4-9716-34D4A1DC5B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105" y="2791837"/>
            <a:ext cx="724711" cy="724711"/>
          </a:xfrm>
          <a:prstGeom prst="rect">
            <a:avLst/>
          </a:prstGeom>
        </p:spPr>
      </p:pic>
      <p:pic>
        <p:nvPicPr>
          <p:cNvPr id="41" name="Graphic 40" descr="House with solid fill">
            <a:extLst>
              <a:ext uri="{FF2B5EF4-FFF2-40B4-BE49-F238E27FC236}">
                <a16:creationId xmlns:a16="http://schemas.microsoft.com/office/drawing/2014/main" id="{18FF53BA-5EC3-4373-9115-CC1578344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105" y="3785680"/>
            <a:ext cx="724711" cy="724711"/>
          </a:xfrm>
          <a:prstGeom prst="rect">
            <a:avLst/>
          </a:prstGeom>
        </p:spPr>
      </p:pic>
      <p:pic>
        <p:nvPicPr>
          <p:cNvPr id="42" name="Graphic 41" descr="House with solid fill">
            <a:extLst>
              <a:ext uri="{FF2B5EF4-FFF2-40B4-BE49-F238E27FC236}">
                <a16:creationId xmlns:a16="http://schemas.microsoft.com/office/drawing/2014/main" id="{3DFF1F9E-F328-4CBC-B95D-E4F2D39CAF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105" y="4779523"/>
            <a:ext cx="724711" cy="724711"/>
          </a:xfrm>
          <a:prstGeom prst="rect">
            <a:avLst/>
          </a:prstGeom>
        </p:spPr>
      </p:pic>
      <p:pic>
        <p:nvPicPr>
          <p:cNvPr id="1026" name="Picture 2" descr="Bloomington,IN Mayor John Hamilton">
            <a:extLst>
              <a:ext uri="{FF2B5EF4-FFF2-40B4-BE49-F238E27FC236}">
                <a16:creationId xmlns:a16="http://schemas.microsoft.com/office/drawing/2014/main" id="{387293F8-CE96-4089-A82F-1824D37CD35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79" t="25705" r="695" b="58345"/>
          <a:stretch/>
        </p:blipFill>
        <p:spPr bwMode="auto">
          <a:xfrm>
            <a:off x="2731" y="-7364"/>
            <a:ext cx="12189269" cy="107951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39974D78-B1EB-40B2-AC36-B6E4B065F24E}"/>
              </a:ext>
            </a:extLst>
          </p:cNvPr>
          <p:cNvGrpSpPr/>
          <p:nvPr/>
        </p:nvGrpSpPr>
        <p:grpSpPr>
          <a:xfrm>
            <a:off x="2732" y="509"/>
            <a:ext cx="12556251" cy="1046404"/>
            <a:chOff x="2732" y="509"/>
            <a:chExt cx="12556251" cy="1046404"/>
          </a:xfrm>
        </p:grpSpPr>
        <p:sp>
          <p:nvSpPr>
            <p:cNvPr id="31" name="Rectangle 30">
              <a:extLst>
                <a:ext uri="{FF2B5EF4-FFF2-40B4-BE49-F238E27FC236}">
                  <a16:creationId xmlns:a16="http://schemas.microsoft.com/office/drawing/2014/main" id="{27536A98-EF54-40AF-B148-8C98C91055B2}"/>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4781C6-D3C3-4196-9FF9-3BE978F444E6}"/>
                </a:ext>
              </a:extLst>
            </p:cNvPr>
            <p:cNvSpPr txBox="1"/>
            <p:nvPr/>
          </p:nvSpPr>
          <p:spPr>
            <a:xfrm>
              <a:off x="770105" y="111147"/>
              <a:ext cx="11788878"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A Round-Up Rent donation program, enhanced marketing efforts, and forming a diversity committee will yield CJAM long-term success</a:t>
              </a:r>
            </a:p>
          </p:txBody>
        </p:sp>
      </p:grpSp>
      <p:sp>
        <p:nvSpPr>
          <p:cNvPr id="24" name="TextBox 23">
            <a:extLst>
              <a:ext uri="{FF2B5EF4-FFF2-40B4-BE49-F238E27FC236}">
                <a16:creationId xmlns:a16="http://schemas.microsoft.com/office/drawing/2014/main" id="{A0A4B378-0145-46B8-8A1E-001F47E60C95}"/>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3</a:t>
            </a:r>
          </a:p>
        </p:txBody>
      </p:sp>
      <p:sp>
        <p:nvSpPr>
          <p:cNvPr id="20" name="Rectangle 19">
            <a:extLst>
              <a:ext uri="{FF2B5EF4-FFF2-40B4-BE49-F238E27FC236}">
                <a16:creationId xmlns:a16="http://schemas.microsoft.com/office/drawing/2014/main" id="{26C25D68-4D85-4DC2-85D5-8EE9F386C6CE}"/>
              </a:ext>
            </a:extLst>
          </p:cNvPr>
          <p:cNvSpPr/>
          <p:nvPr/>
        </p:nvSpPr>
        <p:spPr>
          <a:xfrm>
            <a:off x="5610883" y="1504673"/>
            <a:ext cx="872526" cy="400112"/>
          </a:xfrm>
          <a:prstGeom prst="rect">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latin typeface="Century Gothic" panose="020B0502020202020204" pitchFamily="34" charset="0"/>
                <a:ea typeface="Malgun Gothic" panose="020B0503020000020004" pitchFamily="34" charset="-127"/>
              </a:rPr>
              <a:t>Marketing</a:t>
            </a:r>
          </a:p>
        </p:txBody>
      </p:sp>
      <p:sp>
        <p:nvSpPr>
          <p:cNvPr id="19" name="Rectangle 18">
            <a:extLst>
              <a:ext uri="{FF2B5EF4-FFF2-40B4-BE49-F238E27FC236}">
                <a16:creationId xmlns:a16="http://schemas.microsoft.com/office/drawing/2014/main" id="{046482BF-3DF7-4134-9FB0-5BE56BE56426}"/>
              </a:ext>
            </a:extLst>
          </p:cNvPr>
          <p:cNvSpPr/>
          <p:nvPr/>
        </p:nvSpPr>
        <p:spPr>
          <a:xfrm>
            <a:off x="1932450" y="1393228"/>
            <a:ext cx="849771" cy="418855"/>
          </a:xfrm>
          <a:prstGeom prst="rect">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Century Gothic" panose="020B0502020202020204" pitchFamily="34" charset="0"/>
              </a:rPr>
              <a:t>Rent</a:t>
            </a:r>
          </a:p>
        </p:txBody>
      </p:sp>
      <p:pic>
        <p:nvPicPr>
          <p:cNvPr id="22" name="Graphic 21" descr="Clipboard with solid fill">
            <a:extLst>
              <a:ext uri="{FF2B5EF4-FFF2-40B4-BE49-F238E27FC236}">
                <a16:creationId xmlns:a16="http://schemas.microsoft.com/office/drawing/2014/main" id="{8C7418DE-24FE-469A-BDB0-1CA186C90D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75194"/>
            <a:ext cx="914400" cy="914400"/>
          </a:xfrm>
          <a:prstGeom prst="rect">
            <a:avLst/>
          </a:prstGeom>
        </p:spPr>
      </p:pic>
    </p:spTree>
    <p:extLst>
      <p:ext uri="{BB962C8B-B14F-4D97-AF65-F5344CB8AC3E}">
        <p14:creationId xmlns:p14="http://schemas.microsoft.com/office/powerpoint/2010/main" val="41923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81481E-6 L -0.14896 0.67269 " pathEditMode="relative" rAng="0" ptsTypes="AA">
                                      <p:cBhvr>
                                        <p:cTn id="6" dur="2000" fill="hold"/>
                                        <p:tgtEl>
                                          <p:spTgt spid="19"/>
                                        </p:tgtEl>
                                        <p:attrNameLst>
                                          <p:attrName>ppt_x</p:attrName>
                                          <p:attrName>ppt_y</p:attrName>
                                        </p:attrNameLst>
                                      </p:cBhvr>
                                      <p:rCtr x="-7448" y="33634"/>
                                    </p:animMotion>
                                  </p:childTnLst>
                                </p:cTn>
                              </p:par>
                              <p:par>
                                <p:cTn id="7" presetID="42" presetClass="path" presetSubtype="0" accel="50000" decel="50000" fill="hold" grpId="0" nodeType="withEffect">
                                  <p:stCondLst>
                                    <p:cond delay="0"/>
                                  </p:stCondLst>
                                  <p:childTnLst>
                                    <p:animMotion origin="layout" path="M -3.54167E-6 -1.11111E-6 L -0.41875 0.68982 " pathEditMode="relative" rAng="0" ptsTypes="AA">
                                      <p:cBhvr>
                                        <p:cTn id="8" dur="2000" fill="hold"/>
                                        <p:tgtEl>
                                          <p:spTgt spid="20"/>
                                        </p:tgtEl>
                                        <p:attrNameLst>
                                          <p:attrName>ppt_x</p:attrName>
                                          <p:attrName>ppt_y</p:attrName>
                                        </p:attrNameLst>
                                      </p:cBhvr>
                                      <p:rCtr x="-20937" y="34491"/>
                                    </p:animMotion>
                                  </p:childTnLst>
                                </p:cTn>
                              </p:par>
                              <p:par>
                                <p:cTn id="9" presetID="42" presetClass="path" presetSubtype="0" accel="50000" decel="50000" fill="hold" grpId="0" nodeType="withEffect">
                                  <p:stCondLst>
                                    <p:cond delay="0"/>
                                  </p:stCondLst>
                                  <p:childTnLst>
                                    <p:animMotion origin="layout" path="M -3.54167E-6 1.85185E-6 L -0.6608 0.68866 " pathEditMode="relative" rAng="0" ptsTypes="AA">
                                      <p:cBhvr>
                                        <p:cTn id="10" dur="2000" fill="hold"/>
                                        <p:tgtEl>
                                          <p:spTgt spid="21"/>
                                        </p:tgtEl>
                                        <p:attrNameLst>
                                          <p:attrName>ppt_x</p:attrName>
                                          <p:attrName>ppt_y</p:attrName>
                                        </p:attrNameLst>
                                      </p:cBhvr>
                                      <p:rCtr x="-33047" y="34421"/>
                                    </p:animMotion>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21" grpId="0" animBg="1"/>
      <p:bldP spid="2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7759F1-BA63-49B7-9A14-22D638354F52}"/>
              </a:ext>
            </a:extLst>
          </p:cNvPr>
          <p:cNvSpPr/>
          <p:nvPr/>
        </p:nvSpPr>
        <p:spPr>
          <a:xfrm>
            <a:off x="9295684" y="1873391"/>
            <a:ext cx="2085813" cy="47596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1ADCB0-305C-4284-B83A-29C20A282EFD}"/>
              </a:ext>
            </a:extLst>
          </p:cNvPr>
          <p:cNvSpPr/>
          <p:nvPr/>
        </p:nvSpPr>
        <p:spPr>
          <a:xfrm>
            <a:off x="9516906" y="1671833"/>
            <a:ext cx="2085813" cy="4759649"/>
          </a:xfrm>
          <a:prstGeom prst="rect">
            <a:avLst/>
          </a:prstGeom>
          <a:solidFill>
            <a:srgbClr val="1E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998AD3-1D5F-4100-AC68-2F8620028C74}"/>
              </a:ext>
            </a:extLst>
          </p:cNvPr>
          <p:cNvSpPr/>
          <p:nvPr/>
        </p:nvSpPr>
        <p:spPr>
          <a:xfrm>
            <a:off x="1370718" y="6395596"/>
            <a:ext cx="872526" cy="372292"/>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panose="020B0502020202020204" pitchFamily="34" charset="0"/>
              </a:rPr>
              <a:t>Diversity</a:t>
            </a:r>
          </a:p>
        </p:txBody>
      </p:sp>
      <p:pic>
        <p:nvPicPr>
          <p:cNvPr id="11" name="Picture 2" descr="Bloomington,IN Mayor John Hamilton">
            <a:extLst>
              <a:ext uri="{FF2B5EF4-FFF2-40B4-BE49-F238E27FC236}">
                <a16:creationId xmlns:a16="http://schemas.microsoft.com/office/drawing/2014/main" id="{C0591F9A-E265-4BAE-99AA-AA432637CD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ECABC3-801B-451A-B010-403A2548889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4</a:t>
            </a:r>
          </a:p>
        </p:txBody>
      </p:sp>
      <p:grpSp>
        <p:nvGrpSpPr>
          <p:cNvPr id="14" name="Group 13">
            <a:extLst>
              <a:ext uri="{FF2B5EF4-FFF2-40B4-BE49-F238E27FC236}">
                <a16:creationId xmlns:a16="http://schemas.microsoft.com/office/drawing/2014/main" id="{86339550-DAFF-4D62-A05D-52E91144B7E0}"/>
              </a:ext>
            </a:extLst>
          </p:cNvPr>
          <p:cNvGrpSpPr/>
          <p:nvPr/>
        </p:nvGrpSpPr>
        <p:grpSpPr>
          <a:xfrm>
            <a:off x="2732" y="509"/>
            <a:ext cx="12189268" cy="1046404"/>
            <a:chOff x="2732" y="509"/>
            <a:chExt cx="12189268" cy="1046404"/>
          </a:xfrm>
        </p:grpSpPr>
        <p:sp>
          <p:nvSpPr>
            <p:cNvPr id="15" name="Rectangle 14">
              <a:extLst>
                <a:ext uri="{FF2B5EF4-FFF2-40B4-BE49-F238E27FC236}">
                  <a16:creationId xmlns:a16="http://schemas.microsoft.com/office/drawing/2014/main" id="{B249D32D-5FBE-4D3F-89A5-FE521DBAAC2E}"/>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6EA5F5-919E-4C74-9A74-C2B365906F3F}"/>
                </a:ext>
              </a:extLst>
            </p:cNvPr>
            <p:cNvSpPr txBox="1"/>
            <p:nvPr/>
          </p:nvSpPr>
          <p:spPr>
            <a:xfrm>
              <a:off x="993551" y="108531"/>
              <a:ext cx="11080462"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The Round-Up Rent donation program benefits tenants, landlords, and CJAM all at the same time</a:t>
              </a:r>
            </a:p>
          </p:txBody>
        </p:sp>
      </p:grpSp>
      <p:sp>
        <p:nvSpPr>
          <p:cNvPr id="10" name="Rectangle 7">
            <a:extLst>
              <a:ext uri="{FF2B5EF4-FFF2-40B4-BE49-F238E27FC236}">
                <a16:creationId xmlns:a16="http://schemas.microsoft.com/office/drawing/2014/main" id="{B4809352-02F2-4862-AE7D-8254F698F0CF}"/>
              </a:ext>
            </a:extLst>
          </p:cNvPr>
          <p:cNvSpPr/>
          <p:nvPr/>
        </p:nvSpPr>
        <p:spPr>
          <a:xfrm>
            <a:off x="757249" y="6230867"/>
            <a:ext cx="872526" cy="400112"/>
          </a:xfrm>
          <a:prstGeom prst="rect">
            <a:avLst/>
          </a:prstGeom>
          <a:solidFill>
            <a:srgbClr val="E6E6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entury Gothic" panose="020B0502020202020204" pitchFamily="34" charset="0"/>
              </a:rPr>
              <a:t>Marketing </a:t>
            </a:r>
          </a:p>
        </p:txBody>
      </p:sp>
      <p:sp>
        <p:nvSpPr>
          <p:cNvPr id="3" name="Rectangle 6">
            <a:extLst>
              <a:ext uri="{FF2B5EF4-FFF2-40B4-BE49-F238E27FC236}">
                <a16:creationId xmlns:a16="http://schemas.microsoft.com/office/drawing/2014/main" id="{EA2A38A9-1527-4D69-856A-D3D318B3DA6F}"/>
              </a:ext>
            </a:extLst>
          </p:cNvPr>
          <p:cNvSpPr/>
          <p:nvPr/>
        </p:nvSpPr>
        <p:spPr>
          <a:xfrm>
            <a:off x="143780" y="6071151"/>
            <a:ext cx="849771" cy="418855"/>
          </a:xfrm>
          <a:prstGeom prst="rect">
            <a:avLst/>
          </a:prstGeom>
          <a:solidFill>
            <a:srgbClr val="BF9000"/>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entury Gothic" panose="020B0502020202020204" pitchFamily="34" charset="0"/>
              </a:rPr>
              <a:t>Rent</a:t>
            </a:r>
          </a:p>
        </p:txBody>
      </p:sp>
      <p:pic>
        <p:nvPicPr>
          <p:cNvPr id="17" name="Picture 16" descr="Graphical user interface, text, application, email&#10;&#10;Description automatically generated">
            <a:extLst>
              <a:ext uri="{FF2B5EF4-FFF2-40B4-BE49-F238E27FC236}">
                <a16:creationId xmlns:a16="http://schemas.microsoft.com/office/drawing/2014/main" id="{1B46C47F-FBFE-4718-A35B-8D82E3419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6012" y="1755655"/>
            <a:ext cx="2106449" cy="4787386"/>
          </a:xfrm>
          <a:prstGeom prst="rect">
            <a:avLst/>
          </a:prstGeom>
        </p:spPr>
      </p:pic>
      <p:sp>
        <p:nvSpPr>
          <p:cNvPr id="4" name="TextBox 3">
            <a:extLst>
              <a:ext uri="{FF2B5EF4-FFF2-40B4-BE49-F238E27FC236}">
                <a16:creationId xmlns:a16="http://schemas.microsoft.com/office/drawing/2014/main" id="{ECEA520B-C184-4F22-BF75-A02693462A3A}"/>
              </a:ext>
            </a:extLst>
          </p:cNvPr>
          <p:cNvSpPr txBox="1"/>
          <p:nvPr/>
        </p:nvSpPr>
        <p:spPr>
          <a:xfrm>
            <a:off x="594360" y="1732280"/>
            <a:ext cx="7655560" cy="646331"/>
          </a:xfrm>
          <a:prstGeom prst="rect">
            <a:avLst/>
          </a:prstGeom>
          <a:solidFill>
            <a:srgbClr val="E6E6E6"/>
          </a:solidFill>
          <a:ln w="28575">
            <a:noFill/>
            <a:prstDash val="dash"/>
          </a:ln>
        </p:spPr>
        <p:txBody>
          <a:bodyPr wrap="square" rtlCol="0">
            <a:spAutoFit/>
          </a:bodyPr>
          <a:lstStyle/>
          <a:p>
            <a:pPr algn="ctr"/>
            <a:r>
              <a:rPr lang="en-US">
                <a:solidFill>
                  <a:srgbClr val="BF9000"/>
                </a:solidFill>
                <a:latin typeface="Century Gothic" panose="020B0502020202020204" pitchFamily="34" charset="0"/>
              </a:rPr>
              <a:t>Round-Up Rent is a program where a tenant can opt-in to rounding up their rent each month and this extra rent is donated to CJAM </a:t>
            </a:r>
          </a:p>
        </p:txBody>
      </p:sp>
      <p:sp>
        <p:nvSpPr>
          <p:cNvPr id="19" name="TextBox 18">
            <a:extLst>
              <a:ext uri="{FF2B5EF4-FFF2-40B4-BE49-F238E27FC236}">
                <a16:creationId xmlns:a16="http://schemas.microsoft.com/office/drawing/2014/main" id="{DDCC73CE-688D-4B80-A4D2-64D42901E0C0}"/>
              </a:ext>
            </a:extLst>
          </p:cNvPr>
          <p:cNvSpPr txBox="1"/>
          <p:nvPr/>
        </p:nvSpPr>
        <p:spPr>
          <a:xfrm>
            <a:off x="9580880" y="1285240"/>
            <a:ext cx="1788160" cy="338554"/>
          </a:xfrm>
          <a:prstGeom prst="rect">
            <a:avLst/>
          </a:prstGeom>
          <a:noFill/>
          <a:ln w="28575">
            <a:noFill/>
            <a:prstDash val="dash"/>
          </a:ln>
        </p:spPr>
        <p:txBody>
          <a:bodyPr wrap="square" rtlCol="0">
            <a:spAutoFit/>
          </a:bodyPr>
          <a:lstStyle/>
          <a:p>
            <a:pPr algn="ctr"/>
            <a:r>
              <a:rPr lang="en-US" sz="1600">
                <a:solidFill>
                  <a:srgbClr val="BF9000"/>
                </a:solidFill>
                <a:latin typeface="Century Gothic" panose="020B0502020202020204" pitchFamily="34" charset="0"/>
              </a:rPr>
              <a:t>CJAM 1-Pager</a:t>
            </a:r>
          </a:p>
        </p:txBody>
      </p:sp>
      <p:sp>
        <p:nvSpPr>
          <p:cNvPr id="21" name="TextBox 20">
            <a:extLst>
              <a:ext uri="{FF2B5EF4-FFF2-40B4-BE49-F238E27FC236}">
                <a16:creationId xmlns:a16="http://schemas.microsoft.com/office/drawing/2014/main" id="{06564584-B8C5-4836-BB8C-4A1395EDC36F}"/>
              </a:ext>
            </a:extLst>
          </p:cNvPr>
          <p:cNvSpPr txBox="1"/>
          <p:nvPr/>
        </p:nvSpPr>
        <p:spPr>
          <a:xfrm>
            <a:off x="538480" y="2768600"/>
            <a:ext cx="1788160" cy="338554"/>
          </a:xfrm>
          <a:prstGeom prst="rect">
            <a:avLst/>
          </a:prstGeom>
          <a:noFill/>
          <a:ln w="28575">
            <a:noFill/>
            <a:prstDash val="dash"/>
          </a:ln>
        </p:spPr>
        <p:txBody>
          <a:bodyPr wrap="square" rtlCol="0">
            <a:spAutoFit/>
          </a:bodyPr>
          <a:lstStyle/>
          <a:p>
            <a:pPr algn="ctr"/>
            <a:r>
              <a:rPr lang="en-US" sz="1600">
                <a:latin typeface="Century Gothic" panose="020B0502020202020204" pitchFamily="34" charset="0"/>
              </a:rPr>
              <a:t>Tenants</a:t>
            </a:r>
          </a:p>
        </p:txBody>
      </p:sp>
      <p:sp>
        <p:nvSpPr>
          <p:cNvPr id="22" name="TextBox 21">
            <a:extLst>
              <a:ext uri="{FF2B5EF4-FFF2-40B4-BE49-F238E27FC236}">
                <a16:creationId xmlns:a16="http://schemas.microsoft.com/office/drawing/2014/main" id="{1B2B0BD1-B3B7-4307-A7CB-49748C2F6695}"/>
              </a:ext>
            </a:extLst>
          </p:cNvPr>
          <p:cNvSpPr txBox="1"/>
          <p:nvPr/>
        </p:nvSpPr>
        <p:spPr>
          <a:xfrm>
            <a:off x="3479800" y="2768600"/>
            <a:ext cx="1788160" cy="338554"/>
          </a:xfrm>
          <a:prstGeom prst="rect">
            <a:avLst/>
          </a:prstGeom>
          <a:noFill/>
          <a:ln w="28575">
            <a:noFill/>
            <a:prstDash val="dash"/>
          </a:ln>
        </p:spPr>
        <p:txBody>
          <a:bodyPr wrap="square" rtlCol="0">
            <a:spAutoFit/>
          </a:bodyPr>
          <a:lstStyle/>
          <a:p>
            <a:pPr algn="ctr"/>
            <a:r>
              <a:rPr lang="en-US" sz="1600">
                <a:latin typeface="Century Gothic" panose="020B0502020202020204" pitchFamily="34" charset="0"/>
              </a:rPr>
              <a:t>Landlords</a:t>
            </a:r>
          </a:p>
        </p:txBody>
      </p:sp>
      <p:sp>
        <p:nvSpPr>
          <p:cNvPr id="23" name="TextBox 22">
            <a:extLst>
              <a:ext uri="{FF2B5EF4-FFF2-40B4-BE49-F238E27FC236}">
                <a16:creationId xmlns:a16="http://schemas.microsoft.com/office/drawing/2014/main" id="{419C350B-E846-4CE1-9B61-0F0EB6BFD40C}"/>
              </a:ext>
            </a:extLst>
          </p:cNvPr>
          <p:cNvSpPr txBox="1"/>
          <p:nvPr/>
        </p:nvSpPr>
        <p:spPr>
          <a:xfrm>
            <a:off x="6421120" y="2768600"/>
            <a:ext cx="1788160" cy="338554"/>
          </a:xfrm>
          <a:prstGeom prst="rect">
            <a:avLst/>
          </a:prstGeom>
          <a:noFill/>
          <a:ln w="28575">
            <a:noFill/>
            <a:prstDash val="dash"/>
          </a:ln>
        </p:spPr>
        <p:txBody>
          <a:bodyPr wrap="square" rtlCol="0">
            <a:spAutoFit/>
          </a:bodyPr>
          <a:lstStyle/>
          <a:p>
            <a:pPr algn="ctr"/>
            <a:r>
              <a:rPr lang="en-US" sz="1600">
                <a:latin typeface="Century Gothic" panose="020B0502020202020204" pitchFamily="34" charset="0"/>
              </a:rPr>
              <a:t>CJAM</a:t>
            </a:r>
          </a:p>
        </p:txBody>
      </p:sp>
      <p:pic>
        <p:nvPicPr>
          <p:cNvPr id="24" name="Graphic 23" descr="House with solid fill">
            <a:extLst>
              <a:ext uri="{FF2B5EF4-FFF2-40B4-BE49-F238E27FC236}">
                <a16:creationId xmlns:a16="http://schemas.microsoft.com/office/drawing/2014/main" id="{A2000DEC-440C-485B-A159-6449D0A83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1357" y="3218745"/>
            <a:ext cx="846800" cy="846800"/>
          </a:xfrm>
          <a:prstGeom prst="rect">
            <a:avLst/>
          </a:prstGeom>
        </p:spPr>
      </p:pic>
      <p:pic>
        <p:nvPicPr>
          <p:cNvPr id="25" name="Graphic 24" descr="Users with solid fill">
            <a:extLst>
              <a:ext uri="{FF2B5EF4-FFF2-40B4-BE49-F238E27FC236}">
                <a16:creationId xmlns:a16="http://schemas.microsoft.com/office/drawing/2014/main" id="{6096E793-A213-4C23-973C-1E1FA7EEEC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0302" y="3252028"/>
            <a:ext cx="780234" cy="780234"/>
          </a:xfrm>
          <a:prstGeom prst="rect">
            <a:avLst/>
          </a:prstGeom>
        </p:spPr>
      </p:pic>
      <p:pic>
        <p:nvPicPr>
          <p:cNvPr id="1026" name="Picture 2" descr="Community Justice &amp; Mediation Center | Bloomington, IN">
            <a:extLst>
              <a:ext uri="{FF2B5EF4-FFF2-40B4-BE49-F238E27FC236}">
                <a16:creationId xmlns:a16="http://schemas.microsoft.com/office/drawing/2014/main" id="{8AA4758D-F26B-4B28-A34C-8D142CEA6BD3}"/>
              </a:ext>
            </a:extLst>
          </p:cNvPr>
          <p:cNvPicPr>
            <a:picLocks noChangeAspect="1" noChangeArrowheads="1"/>
          </p:cNvPicPr>
          <p:nvPr/>
        </p:nvPicPr>
        <p:blipFill rotWithShape="1">
          <a:blip r:embed="rId9">
            <a:duotone>
              <a:schemeClr val="accent4">
                <a:shade val="45000"/>
                <a:satMod val="135000"/>
              </a:schemeClr>
              <a:prstClr val="white"/>
            </a:duotone>
            <a:extLst>
              <a:ext uri="{28A0092B-C50C-407E-A947-70E740481C1C}">
                <a14:useLocalDpi xmlns:a14="http://schemas.microsoft.com/office/drawing/2010/main" val="0"/>
              </a:ext>
            </a:extLst>
          </a:blip>
          <a:srcRect l="9375" t="3020" r="6875" b="3020"/>
          <a:stretch/>
        </p:blipFill>
        <p:spPr bwMode="auto">
          <a:xfrm>
            <a:off x="7020560" y="3260299"/>
            <a:ext cx="680720" cy="76369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95D8A23-5D29-4623-97B4-81771E7DA420}"/>
              </a:ext>
            </a:extLst>
          </p:cNvPr>
          <p:cNvSpPr txBox="1"/>
          <p:nvPr/>
        </p:nvSpPr>
        <p:spPr>
          <a:xfrm>
            <a:off x="457200" y="4323080"/>
            <a:ext cx="2021840" cy="954107"/>
          </a:xfrm>
          <a:prstGeom prst="rect">
            <a:avLst/>
          </a:prstGeom>
          <a:noFill/>
          <a:ln w="28575">
            <a:noFill/>
            <a:prstDash val="dash"/>
          </a:ln>
        </p:spPr>
        <p:txBody>
          <a:bodyPr wrap="square" rtlCol="0">
            <a:spAutoFit/>
          </a:bodyPr>
          <a:lstStyle/>
          <a:p>
            <a:pPr algn="ctr"/>
            <a:r>
              <a:rPr lang="en-US" sz="1400">
                <a:latin typeface="Century Gothic" panose="020B0502020202020204" pitchFamily="34" charset="0"/>
              </a:rPr>
              <a:t>Pay extra rent each month (i.e. round-up rent from $495 to $500 each month)</a:t>
            </a:r>
          </a:p>
        </p:txBody>
      </p:sp>
      <p:sp>
        <p:nvSpPr>
          <p:cNvPr id="27" name="TextBox 26">
            <a:extLst>
              <a:ext uri="{FF2B5EF4-FFF2-40B4-BE49-F238E27FC236}">
                <a16:creationId xmlns:a16="http://schemas.microsoft.com/office/drawing/2014/main" id="{6AFB3A55-4FD9-40EA-8448-3A695F333679}"/>
              </a:ext>
            </a:extLst>
          </p:cNvPr>
          <p:cNvSpPr txBox="1"/>
          <p:nvPr/>
        </p:nvSpPr>
        <p:spPr>
          <a:xfrm>
            <a:off x="3322320" y="4323080"/>
            <a:ext cx="2021840" cy="738664"/>
          </a:xfrm>
          <a:prstGeom prst="rect">
            <a:avLst/>
          </a:prstGeom>
          <a:noFill/>
          <a:ln w="28575">
            <a:noFill/>
            <a:prstDash val="dash"/>
          </a:ln>
        </p:spPr>
        <p:txBody>
          <a:bodyPr wrap="square" rtlCol="0">
            <a:spAutoFit/>
          </a:bodyPr>
          <a:lstStyle/>
          <a:p>
            <a:pPr algn="ctr"/>
            <a:r>
              <a:rPr lang="en-US" sz="1400">
                <a:latin typeface="Century Gothic" panose="020B0502020202020204" pitchFamily="34" charset="0"/>
              </a:rPr>
              <a:t>Collects the extra rent and pays CJAM semiannually</a:t>
            </a:r>
          </a:p>
        </p:txBody>
      </p:sp>
      <p:sp>
        <p:nvSpPr>
          <p:cNvPr id="28" name="Shape 492">
            <a:extLst>
              <a:ext uri="{FF2B5EF4-FFF2-40B4-BE49-F238E27FC236}">
                <a16:creationId xmlns:a16="http://schemas.microsoft.com/office/drawing/2014/main" id="{18A0CC14-6B06-4356-A375-CFF808F0E4DE}"/>
              </a:ext>
            </a:extLst>
          </p:cNvPr>
          <p:cNvSpPr/>
          <p:nvPr/>
        </p:nvSpPr>
        <p:spPr>
          <a:xfrm>
            <a:off x="2610096" y="3464560"/>
            <a:ext cx="665438" cy="430575"/>
          </a:xfrm>
          <a:custGeom>
            <a:avLst/>
            <a:gdLst/>
            <a:ahLst/>
            <a:cxnLst/>
            <a:rect l="0" t="0" r="0" b="0"/>
            <a:pathLst>
              <a:path w="120000" h="120000" extrusionOk="0">
                <a:moveTo>
                  <a:pt x="7058" y="27272"/>
                </a:moveTo>
                <a:lnTo>
                  <a:pt x="0" y="27272"/>
                </a:lnTo>
                <a:lnTo>
                  <a:pt x="0" y="92727"/>
                </a:lnTo>
                <a:lnTo>
                  <a:pt x="7058" y="92727"/>
                </a:lnTo>
                <a:lnTo>
                  <a:pt x="7058" y="27272"/>
                </a:lnTo>
                <a:close/>
                <a:moveTo>
                  <a:pt x="24705" y="27272"/>
                </a:moveTo>
                <a:lnTo>
                  <a:pt x="14117" y="27272"/>
                </a:lnTo>
                <a:lnTo>
                  <a:pt x="14117" y="92727"/>
                </a:lnTo>
                <a:lnTo>
                  <a:pt x="24705" y="92727"/>
                </a:lnTo>
                <a:lnTo>
                  <a:pt x="24705" y="27272"/>
                </a:lnTo>
                <a:close/>
                <a:moveTo>
                  <a:pt x="45882" y="27272"/>
                </a:moveTo>
                <a:lnTo>
                  <a:pt x="31764" y="27272"/>
                </a:lnTo>
                <a:lnTo>
                  <a:pt x="31764" y="92727"/>
                </a:lnTo>
                <a:lnTo>
                  <a:pt x="45882" y="92727"/>
                </a:lnTo>
                <a:lnTo>
                  <a:pt x="45882" y="27272"/>
                </a:lnTo>
                <a:close/>
                <a:moveTo>
                  <a:pt x="81176" y="27272"/>
                </a:moveTo>
                <a:lnTo>
                  <a:pt x="81176" y="0"/>
                </a:lnTo>
                <a:lnTo>
                  <a:pt x="120000" y="60000"/>
                </a:lnTo>
                <a:lnTo>
                  <a:pt x="81176" y="120000"/>
                </a:lnTo>
                <a:lnTo>
                  <a:pt x="81176" y="92727"/>
                </a:lnTo>
                <a:lnTo>
                  <a:pt x="52941" y="92727"/>
                </a:lnTo>
                <a:lnTo>
                  <a:pt x="52941" y="27272"/>
                </a:lnTo>
                <a:lnTo>
                  <a:pt x="81176" y="27272"/>
                </a:lnTo>
                <a:lnTo>
                  <a:pt x="81176" y="27272"/>
                </a:lnTo>
                <a:close/>
              </a:path>
            </a:pathLst>
          </a:custGeom>
          <a:solidFill>
            <a:srgbClr val="455469"/>
          </a:solidFill>
          <a:ln>
            <a:noFill/>
          </a:ln>
        </p:spPr>
        <p:txBody>
          <a:bodyPr lIns="76200" tIns="38100" rIns="76200" bIns="38100" anchor="t" anchorCtr="0">
            <a:noAutofit/>
          </a:bodyPr>
          <a:lstStyle/>
          <a:p>
            <a:pPr marL="0" marR="0" lvl="0" indent="0" algn="l" rtl="0">
              <a:lnSpc>
                <a:spcPct val="100000"/>
              </a:lnSpc>
              <a:spcBef>
                <a:spcPts val="0"/>
              </a:spcBef>
              <a:spcAft>
                <a:spcPts val="0"/>
              </a:spcAft>
              <a:buClr>
                <a:srgbClr val="000000"/>
              </a:buClr>
              <a:buFont typeface="Arial"/>
              <a:buNone/>
            </a:pPr>
            <a:endParaRPr sz="1170" b="0" i="0" u="none" strike="noStrike" cap="none">
              <a:solidFill>
                <a:schemeClr val="dk1"/>
              </a:solidFill>
              <a:latin typeface="Calibri"/>
              <a:ea typeface="Calibri"/>
              <a:cs typeface="Calibri"/>
              <a:sym typeface="Calibri"/>
            </a:endParaRPr>
          </a:p>
        </p:txBody>
      </p:sp>
      <p:sp>
        <p:nvSpPr>
          <p:cNvPr id="29" name="Shape 492">
            <a:extLst>
              <a:ext uri="{FF2B5EF4-FFF2-40B4-BE49-F238E27FC236}">
                <a16:creationId xmlns:a16="http://schemas.microsoft.com/office/drawing/2014/main" id="{CC30CC70-B50C-4FAE-9A4A-ED4491D855A1}"/>
              </a:ext>
            </a:extLst>
          </p:cNvPr>
          <p:cNvSpPr/>
          <p:nvPr/>
        </p:nvSpPr>
        <p:spPr>
          <a:xfrm>
            <a:off x="5647936" y="3464560"/>
            <a:ext cx="665438" cy="430575"/>
          </a:xfrm>
          <a:custGeom>
            <a:avLst/>
            <a:gdLst/>
            <a:ahLst/>
            <a:cxnLst/>
            <a:rect l="0" t="0" r="0" b="0"/>
            <a:pathLst>
              <a:path w="120000" h="120000" extrusionOk="0">
                <a:moveTo>
                  <a:pt x="7058" y="27272"/>
                </a:moveTo>
                <a:lnTo>
                  <a:pt x="0" y="27272"/>
                </a:lnTo>
                <a:lnTo>
                  <a:pt x="0" y="92727"/>
                </a:lnTo>
                <a:lnTo>
                  <a:pt x="7058" y="92727"/>
                </a:lnTo>
                <a:lnTo>
                  <a:pt x="7058" y="27272"/>
                </a:lnTo>
                <a:close/>
                <a:moveTo>
                  <a:pt x="24705" y="27272"/>
                </a:moveTo>
                <a:lnTo>
                  <a:pt x="14117" y="27272"/>
                </a:lnTo>
                <a:lnTo>
                  <a:pt x="14117" y="92727"/>
                </a:lnTo>
                <a:lnTo>
                  <a:pt x="24705" y="92727"/>
                </a:lnTo>
                <a:lnTo>
                  <a:pt x="24705" y="27272"/>
                </a:lnTo>
                <a:close/>
                <a:moveTo>
                  <a:pt x="45882" y="27272"/>
                </a:moveTo>
                <a:lnTo>
                  <a:pt x="31764" y="27272"/>
                </a:lnTo>
                <a:lnTo>
                  <a:pt x="31764" y="92727"/>
                </a:lnTo>
                <a:lnTo>
                  <a:pt x="45882" y="92727"/>
                </a:lnTo>
                <a:lnTo>
                  <a:pt x="45882" y="27272"/>
                </a:lnTo>
                <a:close/>
                <a:moveTo>
                  <a:pt x="81176" y="27272"/>
                </a:moveTo>
                <a:lnTo>
                  <a:pt x="81176" y="0"/>
                </a:lnTo>
                <a:lnTo>
                  <a:pt x="120000" y="60000"/>
                </a:lnTo>
                <a:lnTo>
                  <a:pt x="81176" y="120000"/>
                </a:lnTo>
                <a:lnTo>
                  <a:pt x="81176" y="92727"/>
                </a:lnTo>
                <a:lnTo>
                  <a:pt x="52941" y="92727"/>
                </a:lnTo>
                <a:lnTo>
                  <a:pt x="52941" y="27272"/>
                </a:lnTo>
                <a:lnTo>
                  <a:pt x="81176" y="27272"/>
                </a:lnTo>
                <a:lnTo>
                  <a:pt x="81176" y="27272"/>
                </a:lnTo>
                <a:close/>
              </a:path>
            </a:pathLst>
          </a:custGeom>
          <a:solidFill>
            <a:srgbClr val="455469"/>
          </a:solidFill>
          <a:ln>
            <a:noFill/>
          </a:ln>
        </p:spPr>
        <p:txBody>
          <a:bodyPr lIns="76200" tIns="38100" rIns="76200" bIns="38100" anchor="t" anchorCtr="0">
            <a:noAutofit/>
          </a:bodyPr>
          <a:lstStyle/>
          <a:p>
            <a:pPr marL="0" marR="0" lvl="0" indent="0" algn="l" rtl="0">
              <a:lnSpc>
                <a:spcPct val="100000"/>
              </a:lnSpc>
              <a:spcBef>
                <a:spcPts val="0"/>
              </a:spcBef>
              <a:spcAft>
                <a:spcPts val="0"/>
              </a:spcAft>
              <a:buClr>
                <a:srgbClr val="000000"/>
              </a:buClr>
              <a:buFont typeface="Arial"/>
              <a:buNone/>
            </a:pPr>
            <a:endParaRPr sz="1170" b="0" i="0" u="none" strike="noStrike" cap="none">
              <a:solidFill>
                <a:schemeClr val="dk1"/>
              </a:solidFill>
              <a:latin typeface="Calibri"/>
              <a:ea typeface="Calibri"/>
              <a:cs typeface="Calibri"/>
              <a:sym typeface="Calibri"/>
            </a:endParaRPr>
          </a:p>
        </p:txBody>
      </p:sp>
      <p:sp>
        <p:nvSpPr>
          <p:cNvPr id="30" name="TextBox 29">
            <a:extLst>
              <a:ext uri="{FF2B5EF4-FFF2-40B4-BE49-F238E27FC236}">
                <a16:creationId xmlns:a16="http://schemas.microsoft.com/office/drawing/2014/main" id="{A836E59A-F74C-402D-B9A3-6D496ADA0BE1}"/>
              </a:ext>
            </a:extLst>
          </p:cNvPr>
          <p:cNvSpPr txBox="1"/>
          <p:nvPr/>
        </p:nvSpPr>
        <p:spPr>
          <a:xfrm>
            <a:off x="6329680" y="4333240"/>
            <a:ext cx="2021840" cy="1169551"/>
          </a:xfrm>
          <a:prstGeom prst="rect">
            <a:avLst/>
          </a:prstGeom>
          <a:noFill/>
          <a:ln w="28575">
            <a:noFill/>
            <a:prstDash val="dash"/>
          </a:ln>
        </p:spPr>
        <p:txBody>
          <a:bodyPr wrap="square" rtlCol="0">
            <a:spAutoFit/>
          </a:bodyPr>
          <a:lstStyle/>
          <a:p>
            <a:pPr algn="ctr"/>
            <a:r>
              <a:rPr lang="en-US" sz="1400">
                <a:latin typeface="Century Gothic" panose="020B0502020202020204" pitchFamily="34" charset="0"/>
              </a:rPr>
              <a:t>Gains awareness and revenue and provides free services for the other two parties</a:t>
            </a:r>
          </a:p>
        </p:txBody>
      </p:sp>
      <p:pic>
        <p:nvPicPr>
          <p:cNvPr id="5" name="Graphic 4" descr="City with solid fill">
            <a:extLst>
              <a:ext uri="{FF2B5EF4-FFF2-40B4-BE49-F238E27FC236}">
                <a16:creationId xmlns:a16="http://schemas.microsoft.com/office/drawing/2014/main" id="{2F5B78A3-550D-42C9-963E-2252205EB5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83" y="66511"/>
            <a:ext cx="914400" cy="914400"/>
          </a:xfrm>
          <a:prstGeom prst="rect">
            <a:avLst/>
          </a:prstGeom>
        </p:spPr>
      </p:pic>
    </p:spTree>
    <p:extLst>
      <p:ext uri="{BB962C8B-B14F-4D97-AF65-F5344CB8AC3E}">
        <p14:creationId xmlns:p14="http://schemas.microsoft.com/office/powerpoint/2010/main" val="61234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BDB0353-E1FC-45CE-9A01-F8F6ECEE8D90}"/>
              </a:ext>
            </a:extLst>
          </p:cNvPr>
          <p:cNvSpPr/>
          <p:nvPr/>
        </p:nvSpPr>
        <p:spPr>
          <a:xfrm>
            <a:off x="6623506" y="1393795"/>
            <a:ext cx="4722876" cy="51224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C2180C-684A-4231-95EB-84B907E0B739}"/>
              </a:ext>
            </a:extLst>
          </p:cNvPr>
          <p:cNvSpPr/>
          <p:nvPr/>
        </p:nvSpPr>
        <p:spPr>
          <a:xfrm>
            <a:off x="6844728" y="1192237"/>
            <a:ext cx="4722876" cy="5122415"/>
          </a:xfrm>
          <a:prstGeom prst="rect">
            <a:avLst/>
          </a:prstGeom>
          <a:solidFill>
            <a:srgbClr val="1E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Bloomington,IN Mayor John Hamilton">
            <a:extLst>
              <a:ext uri="{FF2B5EF4-FFF2-40B4-BE49-F238E27FC236}">
                <a16:creationId xmlns:a16="http://schemas.microsoft.com/office/drawing/2014/main" id="{C0591F9A-E265-4BAE-99AA-AA432637CD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ECABC3-801B-451A-B010-403A25488891}"/>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5</a:t>
            </a:r>
          </a:p>
        </p:txBody>
      </p:sp>
      <p:grpSp>
        <p:nvGrpSpPr>
          <p:cNvPr id="14" name="Group 13">
            <a:extLst>
              <a:ext uri="{FF2B5EF4-FFF2-40B4-BE49-F238E27FC236}">
                <a16:creationId xmlns:a16="http://schemas.microsoft.com/office/drawing/2014/main" id="{86339550-DAFF-4D62-A05D-52E91144B7E0}"/>
              </a:ext>
            </a:extLst>
          </p:cNvPr>
          <p:cNvGrpSpPr/>
          <p:nvPr/>
        </p:nvGrpSpPr>
        <p:grpSpPr>
          <a:xfrm>
            <a:off x="2732" y="509"/>
            <a:ext cx="12653314" cy="1046404"/>
            <a:chOff x="2732" y="509"/>
            <a:chExt cx="12653314" cy="1046404"/>
          </a:xfrm>
        </p:grpSpPr>
        <p:sp>
          <p:nvSpPr>
            <p:cNvPr id="15" name="Rectangle 14">
              <a:extLst>
                <a:ext uri="{FF2B5EF4-FFF2-40B4-BE49-F238E27FC236}">
                  <a16:creationId xmlns:a16="http://schemas.microsoft.com/office/drawing/2014/main" id="{B249D32D-5FBE-4D3F-89A5-FE521DBAAC2E}"/>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6EA5F5-919E-4C74-9A74-C2B365906F3F}"/>
                </a:ext>
              </a:extLst>
            </p:cNvPr>
            <p:cNvSpPr txBox="1"/>
            <p:nvPr/>
          </p:nvSpPr>
          <p:spPr>
            <a:xfrm>
              <a:off x="867168" y="111927"/>
              <a:ext cx="11788878"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The rent survey responses yielded promising support for the Round-Up Rent donation program</a:t>
              </a:r>
            </a:p>
          </p:txBody>
        </p:sp>
      </p:grpSp>
      <p:pic>
        <p:nvPicPr>
          <p:cNvPr id="27" name="Picture 27" descr="Chart, bar chart&#10;&#10;Description automatically generated">
            <a:extLst>
              <a:ext uri="{FF2B5EF4-FFF2-40B4-BE49-F238E27FC236}">
                <a16:creationId xmlns:a16="http://schemas.microsoft.com/office/drawing/2014/main" id="{7494CA4E-857E-4F7D-99F8-55A46E49B295}"/>
              </a:ext>
            </a:extLst>
          </p:cNvPr>
          <p:cNvPicPr>
            <a:picLocks noChangeAspect="1"/>
          </p:cNvPicPr>
          <p:nvPr/>
        </p:nvPicPr>
        <p:blipFill>
          <a:blip r:embed="rId4"/>
          <a:stretch>
            <a:fillRect/>
          </a:stretch>
        </p:blipFill>
        <p:spPr>
          <a:xfrm>
            <a:off x="6761607" y="4050993"/>
            <a:ext cx="4695825" cy="2349711"/>
          </a:xfrm>
          <a:prstGeom prst="rect">
            <a:avLst/>
          </a:prstGeom>
        </p:spPr>
      </p:pic>
      <p:pic>
        <p:nvPicPr>
          <p:cNvPr id="33" name="Picture 33" descr="Chart, bar chart&#10;&#10;Description automatically generated">
            <a:extLst>
              <a:ext uri="{FF2B5EF4-FFF2-40B4-BE49-F238E27FC236}">
                <a16:creationId xmlns:a16="http://schemas.microsoft.com/office/drawing/2014/main" id="{704D4BB3-3152-4A1F-8418-0787BBDBCD8D}"/>
              </a:ext>
            </a:extLst>
          </p:cNvPr>
          <p:cNvPicPr>
            <a:picLocks noChangeAspect="1"/>
          </p:cNvPicPr>
          <p:nvPr/>
        </p:nvPicPr>
        <p:blipFill>
          <a:blip r:embed="rId5"/>
          <a:stretch>
            <a:fillRect/>
          </a:stretch>
        </p:blipFill>
        <p:spPr>
          <a:xfrm>
            <a:off x="6761607" y="1323049"/>
            <a:ext cx="4697361" cy="2235855"/>
          </a:xfrm>
          <a:prstGeom prst="rect">
            <a:avLst/>
          </a:prstGeom>
        </p:spPr>
      </p:pic>
      <p:pic>
        <p:nvPicPr>
          <p:cNvPr id="5" name="Graphic 4" descr="Man with solid fill">
            <a:extLst>
              <a:ext uri="{FF2B5EF4-FFF2-40B4-BE49-F238E27FC236}">
                <a16:creationId xmlns:a16="http://schemas.microsoft.com/office/drawing/2014/main" id="{86ED66F3-CDD0-47A9-A832-FFC09496B8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586" y="2532355"/>
            <a:ext cx="914400" cy="914400"/>
          </a:xfrm>
          <a:prstGeom prst="rect">
            <a:avLst/>
          </a:prstGeom>
        </p:spPr>
      </p:pic>
      <p:pic>
        <p:nvPicPr>
          <p:cNvPr id="17" name="Graphic 16" descr="Man with solid fill">
            <a:extLst>
              <a:ext uri="{FF2B5EF4-FFF2-40B4-BE49-F238E27FC236}">
                <a16:creationId xmlns:a16="http://schemas.microsoft.com/office/drawing/2014/main" id="{43727B6E-0B4F-4595-9C3A-8A8E7A3E13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542" y="2532355"/>
            <a:ext cx="914400" cy="914400"/>
          </a:xfrm>
          <a:prstGeom prst="rect">
            <a:avLst/>
          </a:prstGeom>
        </p:spPr>
      </p:pic>
      <p:pic>
        <p:nvPicPr>
          <p:cNvPr id="18" name="Graphic 17" descr="Man with solid fill">
            <a:extLst>
              <a:ext uri="{FF2B5EF4-FFF2-40B4-BE49-F238E27FC236}">
                <a16:creationId xmlns:a16="http://schemas.microsoft.com/office/drawing/2014/main" id="{77BEBA60-5DD5-475F-AFA1-7407B0347A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6498" y="2532355"/>
            <a:ext cx="914400" cy="914400"/>
          </a:xfrm>
          <a:prstGeom prst="rect">
            <a:avLst/>
          </a:prstGeom>
        </p:spPr>
      </p:pic>
      <p:pic>
        <p:nvPicPr>
          <p:cNvPr id="19" name="Graphic 18" descr="Man with solid fill">
            <a:extLst>
              <a:ext uri="{FF2B5EF4-FFF2-40B4-BE49-F238E27FC236}">
                <a16:creationId xmlns:a16="http://schemas.microsoft.com/office/drawing/2014/main" id="{C76D71C8-CAF8-4ED9-AD5C-60266267AF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1454" y="2532355"/>
            <a:ext cx="914400" cy="914400"/>
          </a:xfrm>
          <a:prstGeom prst="rect">
            <a:avLst/>
          </a:prstGeom>
        </p:spPr>
      </p:pic>
      <p:pic>
        <p:nvPicPr>
          <p:cNvPr id="20" name="Graphic 19" descr="Man with solid fill">
            <a:extLst>
              <a:ext uri="{FF2B5EF4-FFF2-40B4-BE49-F238E27FC236}">
                <a16:creationId xmlns:a16="http://schemas.microsoft.com/office/drawing/2014/main" id="{71E6D42F-06A0-4580-B24A-2458253727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6410" y="2532355"/>
            <a:ext cx="914400" cy="914400"/>
          </a:xfrm>
          <a:prstGeom prst="rect">
            <a:avLst/>
          </a:prstGeom>
        </p:spPr>
      </p:pic>
      <p:pic>
        <p:nvPicPr>
          <p:cNvPr id="21" name="Graphic 20" descr="Man with solid fill">
            <a:extLst>
              <a:ext uri="{FF2B5EF4-FFF2-40B4-BE49-F238E27FC236}">
                <a16:creationId xmlns:a16="http://schemas.microsoft.com/office/drawing/2014/main" id="{FDAEED48-0CAE-4AC4-9B9B-5429F524A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31366" y="2532355"/>
            <a:ext cx="914400" cy="914400"/>
          </a:xfrm>
          <a:prstGeom prst="rect">
            <a:avLst/>
          </a:prstGeom>
        </p:spPr>
      </p:pic>
      <p:pic>
        <p:nvPicPr>
          <p:cNvPr id="22" name="Graphic 21" descr="Man with solid fill">
            <a:extLst>
              <a:ext uri="{FF2B5EF4-FFF2-40B4-BE49-F238E27FC236}">
                <a16:creationId xmlns:a16="http://schemas.microsoft.com/office/drawing/2014/main" id="{BB43FF0D-F2D4-4419-9297-4BF1945B95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06322" y="2532355"/>
            <a:ext cx="914400" cy="914400"/>
          </a:xfrm>
          <a:prstGeom prst="rect">
            <a:avLst/>
          </a:prstGeom>
        </p:spPr>
      </p:pic>
      <p:pic>
        <p:nvPicPr>
          <p:cNvPr id="23" name="Graphic 22" descr="Man with solid fill">
            <a:extLst>
              <a:ext uri="{FF2B5EF4-FFF2-40B4-BE49-F238E27FC236}">
                <a16:creationId xmlns:a16="http://schemas.microsoft.com/office/drawing/2014/main" id="{459E5D46-C544-46C2-A43F-23731A365F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81278" y="2532355"/>
            <a:ext cx="914400" cy="914400"/>
          </a:xfrm>
          <a:prstGeom prst="rect">
            <a:avLst/>
          </a:prstGeom>
        </p:spPr>
      </p:pic>
      <p:pic>
        <p:nvPicPr>
          <p:cNvPr id="24" name="Graphic 23" descr="Man with solid fill">
            <a:extLst>
              <a:ext uri="{FF2B5EF4-FFF2-40B4-BE49-F238E27FC236}">
                <a16:creationId xmlns:a16="http://schemas.microsoft.com/office/drawing/2014/main" id="{8D3719A6-E56F-473A-B508-3CD812F874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56234" y="2532355"/>
            <a:ext cx="914400" cy="914400"/>
          </a:xfrm>
          <a:prstGeom prst="rect">
            <a:avLst/>
          </a:prstGeom>
        </p:spPr>
      </p:pic>
      <p:pic>
        <p:nvPicPr>
          <p:cNvPr id="25" name="Graphic 24" descr="Man with solid fill">
            <a:extLst>
              <a:ext uri="{FF2B5EF4-FFF2-40B4-BE49-F238E27FC236}">
                <a16:creationId xmlns:a16="http://schemas.microsoft.com/office/drawing/2014/main" id="{D43B85D8-682D-4E43-8255-EDF6E55F45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1189" y="2532355"/>
            <a:ext cx="914400" cy="914400"/>
          </a:xfrm>
          <a:prstGeom prst="rect">
            <a:avLst/>
          </a:prstGeom>
        </p:spPr>
      </p:pic>
      <p:pic>
        <p:nvPicPr>
          <p:cNvPr id="6" name="Picture 5">
            <a:extLst>
              <a:ext uri="{FF2B5EF4-FFF2-40B4-BE49-F238E27FC236}">
                <a16:creationId xmlns:a16="http://schemas.microsoft.com/office/drawing/2014/main" id="{17334770-E223-4286-93A4-96C6F39AF7D6}"/>
              </a:ext>
            </a:extLst>
          </p:cNvPr>
          <p:cNvPicPr>
            <a:picLocks noChangeAspect="1"/>
          </p:cNvPicPr>
          <p:nvPr/>
        </p:nvPicPr>
        <p:blipFill rotWithShape="1">
          <a:blip r:embed="rId10"/>
          <a:srcRect r="44822"/>
          <a:stretch/>
        </p:blipFill>
        <p:spPr>
          <a:xfrm>
            <a:off x="3206279" y="2527876"/>
            <a:ext cx="504588" cy="914479"/>
          </a:xfrm>
          <a:prstGeom prst="rect">
            <a:avLst/>
          </a:prstGeom>
        </p:spPr>
      </p:pic>
      <p:sp>
        <p:nvSpPr>
          <p:cNvPr id="7" name="Left Bracket 6">
            <a:extLst>
              <a:ext uri="{FF2B5EF4-FFF2-40B4-BE49-F238E27FC236}">
                <a16:creationId xmlns:a16="http://schemas.microsoft.com/office/drawing/2014/main" id="{10018C8A-EED3-418A-9C26-E0B911CB4C1C}"/>
              </a:ext>
            </a:extLst>
          </p:cNvPr>
          <p:cNvSpPr/>
          <p:nvPr/>
        </p:nvSpPr>
        <p:spPr>
          <a:xfrm rot="16200000">
            <a:off x="2018203" y="2180933"/>
            <a:ext cx="248134" cy="310168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ket 27">
            <a:extLst>
              <a:ext uri="{FF2B5EF4-FFF2-40B4-BE49-F238E27FC236}">
                <a16:creationId xmlns:a16="http://schemas.microsoft.com/office/drawing/2014/main" id="{A6C30A29-284F-4E21-9A7B-7D0F9BBEF922}"/>
              </a:ext>
            </a:extLst>
          </p:cNvPr>
          <p:cNvSpPr/>
          <p:nvPr/>
        </p:nvSpPr>
        <p:spPr>
          <a:xfrm rot="16200000">
            <a:off x="4409051" y="2939768"/>
            <a:ext cx="252987" cy="158212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4707A59-5F1A-4C6E-818F-F93CE299D6AB}"/>
              </a:ext>
            </a:extLst>
          </p:cNvPr>
          <p:cNvSpPr txBox="1"/>
          <p:nvPr/>
        </p:nvSpPr>
        <p:spPr>
          <a:xfrm>
            <a:off x="1651246" y="4003829"/>
            <a:ext cx="1020932" cy="461665"/>
          </a:xfrm>
          <a:prstGeom prst="rect">
            <a:avLst/>
          </a:prstGeom>
          <a:noFill/>
        </p:spPr>
        <p:txBody>
          <a:bodyPr wrap="square" rtlCol="0">
            <a:spAutoFit/>
          </a:bodyPr>
          <a:lstStyle/>
          <a:p>
            <a:pPr algn="ctr"/>
            <a:r>
              <a:rPr lang="en-US" sz="2400">
                <a:solidFill>
                  <a:srgbClr val="BF9000"/>
                </a:solidFill>
                <a:latin typeface="Century Gothic" panose="020B0502020202020204" pitchFamily="34" charset="0"/>
              </a:rPr>
              <a:t>64.5%</a:t>
            </a:r>
          </a:p>
        </p:txBody>
      </p:sp>
      <p:sp>
        <p:nvSpPr>
          <p:cNvPr id="30" name="TextBox 29">
            <a:extLst>
              <a:ext uri="{FF2B5EF4-FFF2-40B4-BE49-F238E27FC236}">
                <a16:creationId xmlns:a16="http://schemas.microsoft.com/office/drawing/2014/main" id="{FADB62AB-E9EA-4D94-80BD-3F8A6F0BA49F}"/>
              </a:ext>
            </a:extLst>
          </p:cNvPr>
          <p:cNvSpPr txBox="1"/>
          <p:nvPr/>
        </p:nvSpPr>
        <p:spPr>
          <a:xfrm>
            <a:off x="4049697" y="3996431"/>
            <a:ext cx="1020932" cy="461665"/>
          </a:xfrm>
          <a:prstGeom prst="rect">
            <a:avLst/>
          </a:prstGeom>
          <a:noFill/>
        </p:spPr>
        <p:txBody>
          <a:bodyPr wrap="square" rtlCol="0">
            <a:spAutoFit/>
          </a:bodyPr>
          <a:lstStyle/>
          <a:p>
            <a:pPr algn="ctr"/>
            <a:r>
              <a:rPr lang="en-US" sz="2400">
                <a:solidFill>
                  <a:srgbClr val="455469"/>
                </a:solidFill>
                <a:latin typeface="Century Gothic" panose="020B0502020202020204" pitchFamily="34" charset="0"/>
              </a:rPr>
              <a:t>35.5%</a:t>
            </a:r>
          </a:p>
        </p:txBody>
      </p:sp>
      <p:sp>
        <p:nvSpPr>
          <p:cNvPr id="32" name="TextBox 31">
            <a:extLst>
              <a:ext uri="{FF2B5EF4-FFF2-40B4-BE49-F238E27FC236}">
                <a16:creationId xmlns:a16="http://schemas.microsoft.com/office/drawing/2014/main" id="{D584C358-D9CA-48CC-B6C2-861A45725C58}"/>
              </a:ext>
            </a:extLst>
          </p:cNvPr>
          <p:cNvSpPr txBox="1"/>
          <p:nvPr/>
        </p:nvSpPr>
        <p:spPr>
          <a:xfrm>
            <a:off x="621437" y="4404805"/>
            <a:ext cx="3036163" cy="276999"/>
          </a:xfrm>
          <a:prstGeom prst="rect">
            <a:avLst/>
          </a:prstGeom>
          <a:noFill/>
        </p:spPr>
        <p:txBody>
          <a:bodyPr wrap="square" rtlCol="0">
            <a:spAutoFit/>
          </a:bodyPr>
          <a:lstStyle/>
          <a:p>
            <a:pPr algn="ctr"/>
            <a:r>
              <a:rPr lang="en-US" sz="1200">
                <a:solidFill>
                  <a:srgbClr val="BF9000"/>
                </a:solidFill>
                <a:latin typeface="Century Gothic" panose="020B0502020202020204" pitchFamily="34" charset="0"/>
              </a:rPr>
              <a:t>Voted “Yes” to rounding up their rent </a:t>
            </a:r>
          </a:p>
        </p:txBody>
      </p:sp>
      <p:sp>
        <p:nvSpPr>
          <p:cNvPr id="34" name="TextBox 33">
            <a:extLst>
              <a:ext uri="{FF2B5EF4-FFF2-40B4-BE49-F238E27FC236}">
                <a16:creationId xmlns:a16="http://schemas.microsoft.com/office/drawing/2014/main" id="{34FFF5D6-C5A5-472D-BA18-132DD095D396}"/>
              </a:ext>
            </a:extLst>
          </p:cNvPr>
          <p:cNvSpPr txBox="1"/>
          <p:nvPr/>
        </p:nvSpPr>
        <p:spPr>
          <a:xfrm>
            <a:off x="3632447" y="4388529"/>
            <a:ext cx="1853953" cy="276999"/>
          </a:xfrm>
          <a:prstGeom prst="rect">
            <a:avLst/>
          </a:prstGeom>
          <a:noFill/>
        </p:spPr>
        <p:txBody>
          <a:bodyPr wrap="square" rtlCol="0">
            <a:spAutoFit/>
          </a:bodyPr>
          <a:lstStyle/>
          <a:p>
            <a:pPr algn="ctr"/>
            <a:r>
              <a:rPr lang="en-US" sz="1200">
                <a:solidFill>
                  <a:srgbClr val="455469"/>
                </a:solidFill>
                <a:latin typeface="Century Gothic" panose="020B0502020202020204" pitchFamily="34" charset="0"/>
              </a:rPr>
              <a:t>Voted “No”</a:t>
            </a:r>
          </a:p>
        </p:txBody>
      </p:sp>
      <p:sp>
        <p:nvSpPr>
          <p:cNvPr id="35" name="TextBox 34">
            <a:extLst>
              <a:ext uri="{FF2B5EF4-FFF2-40B4-BE49-F238E27FC236}">
                <a16:creationId xmlns:a16="http://schemas.microsoft.com/office/drawing/2014/main" id="{05F73E93-680C-4915-8DB8-8B1B0D22915E}"/>
              </a:ext>
            </a:extLst>
          </p:cNvPr>
          <p:cNvSpPr txBox="1"/>
          <p:nvPr/>
        </p:nvSpPr>
        <p:spPr>
          <a:xfrm>
            <a:off x="478949" y="1332784"/>
            <a:ext cx="4607955" cy="369332"/>
          </a:xfrm>
          <a:prstGeom prst="rect">
            <a:avLst/>
          </a:prstGeom>
          <a:noFill/>
          <a:ln w="28575">
            <a:noFill/>
            <a:prstDash val="dash"/>
          </a:ln>
        </p:spPr>
        <p:txBody>
          <a:bodyPr wrap="square" rtlCol="0">
            <a:spAutoFit/>
          </a:bodyPr>
          <a:lstStyle/>
          <a:p>
            <a:r>
              <a:rPr lang="en-US">
                <a:latin typeface="Century Gothic" panose="020B0502020202020204" pitchFamily="34" charset="0"/>
              </a:rPr>
              <a:t>Inspire Solutions Rent Survey Responses:</a:t>
            </a:r>
          </a:p>
        </p:txBody>
      </p:sp>
      <p:sp>
        <p:nvSpPr>
          <p:cNvPr id="39" name="Rectangle 38">
            <a:extLst>
              <a:ext uri="{FF2B5EF4-FFF2-40B4-BE49-F238E27FC236}">
                <a16:creationId xmlns:a16="http://schemas.microsoft.com/office/drawing/2014/main" id="{D36E8574-92E4-4264-A2B0-D74792044A58}"/>
              </a:ext>
            </a:extLst>
          </p:cNvPr>
          <p:cNvSpPr/>
          <p:nvPr/>
        </p:nvSpPr>
        <p:spPr>
          <a:xfrm>
            <a:off x="6761607" y="3515558"/>
            <a:ext cx="4696288" cy="54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6965134-03D3-43BA-9167-65DC8AB4B306}"/>
              </a:ext>
            </a:extLst>
          </p:cNvPr>
          <p:cNvCxnSpPr>
            <a:cxnSpLocks/>
            <a:stCxn id="39" idx="1"/>
            <a:endCxn id="39" idx="3"/>
          </p:cNvCxnSpPr>
          <p:nvPr/>
        </p:nvCxnSpPr>
        <p:spPr>
          <a:xfrm>
            <a:off x="6761607" y="3786327"/>
            <a:ext cx="4696288" cy="0"/>
          </a:xfrm>
          <a:prstGeom prst="line">
            <a:avLst/>
          </a:prstGeom>
          <a:ln w="19050">
            <a:solidFill>
              <a:srgbClr val="1E355E"/>
            </a:solidFill>
            <a:prstDash val="lgDash"/>
          </a:ln>
        </p:spPr>
        <p:style>
          <a:lnRef idx="1">
            <a:schemeClr val="accent1"/>
          </a:lnRef>
          <a:fillRef idx="0">
            <a:schemeClr val="accent1"/>
          </a:fillRef>
          <a:effectRef idx="0">
            <a:schemeClr val="accent1"/>
          </a:effectRef>
          <a:fontRef idx="minor">
            <a:schemeClr val="tx1"/>
          </a:fontRef>
        </p:style>
      </p:cxnSp>
      <p:pic>
        <p:nvPicPr>
          <p:cNvPr id="4" name="Graphic 3" descr="Questions with solid fill">
            <a:extLst>
              <a:ext uri="{FF2B5EF4-FFF2-40B4-BE49-F238E27FC236}">
                <a16:creationId xmlns:a16="http://schemas.microsoft.com/office/drawing/2014/main" id="{A98E3D1F-ECD9-4641-9FB6-6EB86E36D0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514" y="-15796"/>
            <a:ext cx="914400" cy="914400"/>
          </a:xfrm>
          <a:prstGeom prst="rect">
            <a:avLst/>
          </a:prstGeom>
        </p:spPr>
      </p:pic>
      <p:sp>
        <p:nvSpPr>
          <p:cNvPr id="36" name="Rectangle 35">
            <a:extLst>
              <a:ext uri="{FF2B5EF4-FFF2-40B4-BE49-F238E27FC236}">
                <a16:creationId xmlns:a16="http://schemas.microsoft.com/office/drawing/2014/main" id="{43C4D440-3596-4E27-9CC1-83646D745B1B}"/>
              </a:ext>
            </a:extLst>
          </p:cNvPr>
          <p:cNvSpPr/>
          <p:nvPr/>
        </p:nvSpPr>
        <p:spPr>
          <a:xfrm>
            <a:off x="1370718" y="6395596"/>
            <a:ext cx="872526" cy="372292"/>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panose="020B0502020202020204" pitchFamily="34" charset="0"/>
              </a:rPr>
              <a:t>Diversity</a:t>
            </a:r>
          </a:p>
        </p:txBody>
      </p:sp>
      <p:sp>
        <p:nvSpPr>
          <p:cNvPr id="41" name="Rectangle 7">
            <a:extLst>
              <a:ext uri="{FF2B5EF4-FFF2-40B4-BE49-F238E27FC236}">
                <a16:creationId xmlns:a16="http://schemas.microsoft.com/office/drawing/2014/main" id="{8E9ED0A3-02E9-42DB-B84D-3A8029583330}"/>
              </a:ext>
            </a:extLst>
          </p:cNvPr>
          <p:cNvSpPr/>
          <p:nvPr/>
        </p:nvSpPr>
        <p:spPr>
          <a:xfrm>
            <a:off x="757249" y="6230867"/>
            <a:ext cx="872526" cy="400112"/>
          </a:xfrm>
          <a:prstGeom prst="rect">
            <a:avLst/>
          </a:prstGeom>
          <a:solidFill>
            <a:srgbClr val="E6E6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entury Gothic" panose="020B0502020202020204" pitchFamily="34" charset="0"/>
              </a:rPr>
              <a:t>Marketing </a:t>
            </a:r>
          </a:p>
        </p:txBody>
      </p:sp>
      <p:sp>
        <p:nvSpPr>
          <p:cNvPr id="42" name="Rectangle 6">
            <a:extLst>
              <a:ext uri="{FF2B5EF4-FFF2-40B4-BE49-F238E27FC236}">
                <a16:creationId xmlns:a16="http://schemas.microsoft.com/office/drawing/2014/main" id="{F972A091-32E3-48A7-93DB-DB4D0290F637}"/>
              </a:ext>
            </a:extLst>
          </p:cNvPr>
          <p:cNvSpPr/>
          <p:nvPr/>
        </p:nvSpPr>
        <p:spPr>
          <a:xfrm>
            <a:off x="143780" y="6071151"/>
            <a:ext cx="849771" cy="418855"/>
          </a:xfrm>
          <a:prstGeom prst="rect">
            <a:avLst/>
          </a:prstGeom>
          <a:solidFill>
            <a:srgbClr val="BF9000"/>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entury Gothic" panose="020B0502020202020204" pitchFamily="34" charset="0"/>
              </a:rPr>
              <a:t>Rent</a:t>
            </a:r>
          </a:p>
        </p:txBody>
      </p:sp>
    </p:spTree>
    <p:extLst>
      <p:ext uri="{BB962C8B-B14F-4D97-AF65-F5344CB8AC3E}">
        <p14:creationId xmlns:p14="http://schemas.microsoft.com/office/powerpoint/2010/main" val="161009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2B598-A204-A54F-9257-8B67757637CF}"/>
              </a:ext>
            </a:extLst>
          </p:cNvPr>
          <p:cNvGrpSpPr/>
          <p:nvPr/>
        </p:nvGrpSpPr>
        <p:grpSpPr>
          <a:xfrm>
            <a:off x="2337186" y="2553655"/>
            <a:ext cx="3758820" cy="331415"/>
            <a:chOff x="1392264" y="2127534"/>
            <a:chExt cx="2819112" cy="248561"/>
          </a:xfrm>
        </p:grpSpPr>
        <p:sp>
          <p:nvSpPr>
            <p:cNvPr id="5" name="Arc 4">
              <a:extLst>
                <a:ext uri="{FF2B5EF4-FFF2-40B4-BE49-F238E27FC236}">
                  <a16:creationId xmlns:a16="http://schemas.microsoft.com/office/drawing/2014/main" id="{038015CF-9F4F-9648-A77B-178E26817C8D}"/>
                </a:ext>
              </a:extLst>
            </p:cNvPr>
            <p:cNvSpPr/>
            <p:nvPr/>
          </p:nvSpPr>
          <p:spPr>
            <a:xfrm flipH="1">
              <a:off x="1392264" y="2127534"/>
              <a:ext cx="248561" cy="248561"/>
            </a:xfrm>
            <a:prstGeom prst="arc">
              <a:avLst/>
            </a:prstGeom>
            <a:ln w="12700" cmpd="sng">
              <a:solidFill>
                <a:srgbClr val="BF9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n>
                  <a:solidFill>
                    <a:schemeClr val="tx1"/>
                  </a:solidFill>
                  <a:prstDash val="solid"/>
                </a:ln>
              </a:endParaRPr>
            </a:p>
          </p:txBody>
        </p:sp>
        <p:cxnSp>
          <p:nvCxnSpPr>
            <p:cNvPr id="6" name="Straight Connector 5">
              <a:extLst>
                <a:ext uri="{FF2B5EF4-FFF2-40B4-BE49-F238E27FC236}">
                  <a16:creationId xmlns:a16="http://schemas.microsoft.com/office/drawing/2014/main" id="{59898734-5A58-1746-A138-ADCC364C443C}"/>
                </a:ext>
              </a:extLst>
            </p:cNvPr>
            <p:cNvCxnSpPr/>
            <p:nvPr/>
          </p:nvCxnSpPr>
          <p:spPr>
            <a:xfrm>
              <a:off x="1392264" y="2245465"/>
              <a:ext cx="0" cy="5324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F80EA4-A74C-9541-9B77-4C0204688CCF}"/>
                </a:ext>
              </a:extLst>
            </p:cNvPr>
            <p:cNvCxnSpPr>
              <a:stCxn id="5" idx="0"/>
            </p:cNvCxnSpPr>
            <p:nvPr/>
          </p:nvCxnSpPr>
          <p:spPr>
            <a:xfrm>
              <a:off x="1516545" y="2127534"/>
              <a:ext cx="2694831"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1B65FFF9-92B8-B54A-A8AD-22FB939405DC}"/>
              </a:ext>
            </a:extLst>
          </p:cNvPr>
          <p:cNvCxnSpPr>
            <a:cxnSpLocks/>
            <a:endCxn id="25" idx="4"/>
          </p:cNvCxnSpPr>
          <p:nvPr/>
        </p:nvCxnSpPr>
        <p:spPr>
          <a:xfrm flipV="1">
            <a:off x="6102277" y="2374638"/>
            <a:ext cx="0" cy="179017"/>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A450F0F-16A2-7441-AF4C-6683B631AE85}"/>
              </a:ext>
            </a:extLst>
          </p:cNvPr>
          <p:cNvGrpSpPr/>
          <p:nvPr/>
        </p:nvGrpSpPr>
        <p:grpSpPr>
          <a:xfrm flipH="1">
            <a:off x="6089106" y="2553655"/>
            <a:ext cx="3754578" cy="331415"/>
            <a:chOff x="1392264" y="2127534"/>
            <a:chExt cx="2819112" cy="248561"/>
          </a:xfrm>
        </p:grpSpPr>
        <p:sp>
          <p:nvSpPr>
            <p:cNvPr id="10" name="Arc 9">
              <a:extLst>
                <a:ext uri="{FF2B5EF4-FFF2-40B4-BE49-F238E27FC236}">
                  <a16:creationId xmlns:a16="http://schemas.microsoft.com/office/drawing/2014/main" id="{E9D123FE-DEB0-1246-ADC3-144CC38E603C}"/>
                </a:ext>
              </a:extLst>
            </p:cNvPr>
            <p:cNvSpPr/>
            <p:nvPr/>
          </p:nvSpPr>
          <p:spPr>
            <a:xfrm flipH="1">
              <a:off x="1392264" y="2127534"/>
              <a:ext cx="248561" cy="248561"/>
            </a:xfrm>
            <a:prstGeom prst="arc">
              <a:avLst/>
            </a:prstGeom>
            <a:ln w="12700" cmpd="sng">
              <a:solidFill>
                <a:srgbClr val="BF9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n>
                  <a:solidFill>
                    <a:schemeClr val="tx1"/>
                  </a:solidFill>
                  <a:prstDash val="solid"/>
                </a:ln>
              </a:endParaRPr>
            </a:p>
          </p:txBody>
        </p:sp>
        <p:cxnSp>
          <p:nvCxnSpPr>
            <p:cNvPr id="11" name="Straight Connector 10">
              <a:extLst>
                <a:ext uri="{FF2B5EF4-FFF2-40B4-BE49-F238E27FC236}">
                  <a16:creationId xmlns:a16="http://schemas.microsoft.com/office/drawing/2014/main" id="{283B4936-FEE5-F14D-B3C9-2AB309A70611}"/>
                </a:ext>
              </a:extLst>
            </p:cNvPr>
            <p:cNvCxnSpPr/>
            <p:nvPr/>
          </p:nvCxnSpPr>
          <p:spPr>
            <a:xfrm>
              <a:off x="1392264" y="2245465"/>
              <a:ext cx="0" cy="5324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47AAC-500B-5349-928D-4BCB0C806098}"/>
                </a:ext>
              </a:extLst>
            </p:cNvPr>
            <p:cNvCxnSpPr>
              <a:stCxn id="10" idx="0"/>
            </p:cNvCxnSpPr>
            <p:nvPr/>
          </p:nvCxnSpPr>
          <p:spPr>
            <a:xfrm>
              <a:off x="1516545" y="2127534"/>
              <a:ext cx="2694831"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grpSp>
      <p:sp>
        <p:nvSpPr>
          <p:cNvPr id="13" name="Rounded Rectangle 12">
            <a:extLst>
              <a:ext uri="{FF2B5EF4-FFF2-40B4-BE49-F238E27FC236}">
                <a16:creationId xmlns:a16="http://schemas.microsoft.com/office/drawing/2014/main" id="{6E38F0C1-69C8-7E4E-9D1B-F5F358E3ADDB}"/>
              </a:ext>
            </a:extLst>
          </p:cNvPr>
          <p:cNvSpPr/>
          <p:nvPr/>
        </p:nvSpPr>
        <p:spPr>
          <a:xfrm>
            <a:off x="4557063" y="3167117"/>
            <a:ext cx="3090431" cy="2248262"/>
          </a:xfrm>
          <a:prstGeom prst="roundRect">
            <a:avLst>
              <a:gd name="adj" fmla="val 4989"/>
            </a:avLst>
          </a:prstGeom>
          <a:noFill/>
          <a:ln w="127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ounded Rectangle 13">
            <a:extLst>
              <a:ext uri="{FF2B5EF4-FFF2-40B4-BE49-F238E27FC236}">
                <a16:creationId xmlns:a16="http://schemas.microsoft.com/office/drawing/2014/main" id="{3D17D914-97B7-8845-BA82-66421F350A5D}"/>
              </a:ext>
            </a:extLst>
          </p:cNvPr>
          <p:cNvSpPr/>
          <p:nvPr/>
        </p:nvSpPr>
        <p:spPr>
          <a:xfrm>
            <a:off x="8299282" y="3167117"/>
            <a:ext cx="3090431" cy="2248262"/>
          </a:xfrm>
          <a:prstGeom prst="roundRect">
            <a:avLst>
              <a:gd name="adj" fmla="val 4989"/>
            </a:avLst>
          </a:prstGeom>
          <a:noFill/>
          <a:ln w="127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ed Rectangle 14">
            <a:extLst>
              <a:ext uri="{FF2B5EF4-FFF2-40B4-BE49-F238E27FC236}">
                <a16:creationId xmlns:a16="http://schemas.microsoft.com/office/drawing/2014/main" id="{7EC74C6C-3591-8148-BCF0-2ACF4126356C}"/>
              </a:ext>
            </a:extLst>
          </p:cNvPr>
          <p:cNvSpPr/>
          <p:nvPr/>
        </p:nvSpPr>
        <p:spPr>
          <a:xfrm>
            <a:off x="797910" y="3167117"/>
            <a:ext cx="3090431" cy="2248262"/>
          </a:xfrm>
          <a:prstGeom prst="roundRect">
            <a:avLst>
              <a:gd name="adj" fmla="val 4989"/>
            </a:avLst>
          </a:prstGeom>
          <a:noFill/>
          <a:ln w="127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801B7F0E-B900-EA46-B350-F26BA167217B}"/>
              </a:ext>
            </a:extLst>
          </p:cNvPr>
          <p:cNvSpPr/>
          <p:nvPr/>
        </p:nvSpPr>
        <p:spPr>
          <a:xfrm>
            <a:off x="1995144" y="2735318"/>
            <a:ext cx="695960" cy="695960"/>
          </a:xfrm>
          <a:prstGeom prst="ellipse">
            <a:avLst/>
          </a:prstGeom>
          <a:solidFill>
            <a:srgbClr val="BF9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12A4ED82-CCFA-0E4D-856D-522614B9788B}"/>
              </a:ext>
            </a:extLst>
          </p:cNvPr>
          <p:cNvSpPr/>
          <p:nvPr/>
        </p:nvSpPr>
        <p:spPr>
          <a:xfrm>
            <a:off x="5754298" y="2735318"/>
            <a:ext cx="695960" cy="695960"/>
          </a:xfrm>
          <a:prstGeom prst="ellipse">
            <a:avLst/>
          </a:prstGeom>
          <a:solidFill>
            <a:srgbClr val="BF9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D5FE00D9-8217-0A45-9A03-7DFE024B585F}"/>
              </a:ext>
            </a:extLst>
          </p:cNvPr>
          <p:cNvSpPr/>
          <p:nvPr/>
        </p:nvSpPr>
        <p:spPr>
          <a:xfrm>
            <a:off x="9496516" y="2735318"/>
            <a:ext cx="695960" cy="695960"/>
          </a:xfrm>
          <a:prstGeom prst="ellipse">
            <a:avLst/>
          </a:prstGeom>
          <a:solidFill>
            <a:srgbClr val="BF9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E4351E3F-1C02-A843-826D-7D49C373D1A8}"/>
              </a:ext>
            </a:extLst>
          </p:cNvPr>
          <p:cNvSpPr txBox="1"/>
          <p:nvPr/>
        </p:nvSpPr>
        <p:spPr>
          <a:xfrm>
            <a:off x="991413" y="3938228"/>
            <a:ext cx="2703425" cy="1172309"/>
          </a:xfrm>
          <a:prstGeom prst="rect">
            <a:avLst/>
          </a:prstGeom>
          <a:noFill/>
        </p:spPr>
        <p:txBody>
          <a:bodyPr wrap="square" lIns="0" tIns="0" rIns="0" bIns="0" rtlCol="0">
            <a:spAutoFit/>
          </a:bodyPr>
          <a:lstStyle/>
          <a:p>
            <a:pPr marL="171450" indent="-171450">
              <a:lnSpc>
                <a:spcPts val="1733"/>
              </a:lnSpc>
              <a:spcAft>
                <a:spcPts val="800"/>
              </a:spcAft>
              <a:buFont typeface="Arial" panose="020B0604020202020204" pitchFamily="34" charset="0"/>
              <a:buChar char="•"/>
            </a:pPr>
            <a:r>
              <a:rPr lang="en-US" sz="1200">
                <a:solidFill>
                  <a:sysClr val="windowText" lastClr="000000"/>
                </a:solidFill>
                <a:latin typeface="Century Gothic" panose="020B0502020202020204" pitchFamily="34" charset="0"/>
              </a:rPr>
              <a:t>Resolving disputes in court can be a costly process</a:t>
            </a:r>
          </a:p>
          <a:p>
            <a:pPr marL="171450" indent="-171450">
              <a:lnSpc>
                <a:spcPts val="1733"/>
              </a:lnSpc>
              <a:spcAft>
                <a:spcPts val="800"/>
              </a:spcAft>
              <a:buFont typeface="Arial" panose="020B0604020202020204" pitchFamily="34" charset="0"/>
              <a:buChar char="•"/>
            </a:pPr>
            <a:r>
              <a:rPr lang="en-US" sz="1200">
                <a:solidFill>
                  <a:sysClr val="windowText" lastClr="000000"/>
                </a:solidFill>
                <a:latin typeface="Century Gothic" panose="020B0502020202020204" pitchFamily="34" charset="0"/>
              </a:rPr>
              <a:t>This program brings awareness to the benefits of community mediation</a:t>
            </a:r>
          </a:p>
        </p:txBody>
      </p:sp>
      <p:sp>
        <p:nvSpPr>
          <p:cNvPr id="23" name="TextBox 22">
            <a:extLst>
              <a:ext uri="{FF2B5EF4-FFF2-40B4-BE49-F238E27FC236}">
                <a16:creationId xmlns:a16="http://schemas.microsoft.com/office/drawing/2014/main" id="{BE5172C6-AE3B-8141-8C5E-C9CDB58B999D}"/>
              </a:ext>
            </a:extLst>
          </p:cNvPr>
          <p:cNvSpPr txBox="1"/>
          <p:nvPr/>
        </p:nvSpPr>
        <p:spPr>
          <a:xfrm>
            <a:off x="4735750" y="3938228"/>
            <a:ext cx="2703425" cy="1169423"/>
          </a:xfrm>
          <a:prstGeom prst="rect">
            <a:avLst/>
          </a:prstGeom>
          <a:noFill/>
        </p:spPr>
        <p:txBody>
          <a:bodyPr wrap="square" lIns="0" tIns="0" rIns="0" bIns="0" rtlCol="0">
            <a:spAutoFit/>
          </a:bodyPr>
          <a:lstStyle/>
          <a:p>
            <a:pPr marL="171450" indent="-171450">
              <a:lnSpc>
                <a:spcPts val="1733"/>
              </a:lnSpc>
              <a:spcAft>
                <a:spcPts val="800"/>
              </a:spcAft>
              <a:buFont typeface="Arial" panose="020B0604020202020204" pitchFamily="34" charset="0"/>
              <a:buChar char="•"/>
            </a:pPr>
            <a:r>
              <a:rPr lang="en-US" sz="1200">
                <a:solidFill>
                  <a:sysClr val="windowText" lastClr="000000"/>
                </a:solidFill>
                <a:latin typeface="Century Gothic" panose="020B0502020202020204" pitchFamily="34" charset="0"/>
              </a:rPr>
              <a:t>Educating potential clients about CJAM early on yields future clients</a:t>
            </a:r>
          </a:p>
          <a:p>
            <a:pPr marL="171450" indent="-171450">
              <a:lnSpc>
                <a:spcPts val="1733"/>
              </a:lnSpc>
              <a:spcAft>
                <a:spcPts val="800"/>
              </a:spcAft>
              <a:buFont typeface="Arial" panose="020B0604020202020204" pitchFamily="34" charset="0"/>
              <a:buChar char="•"/>
            </a:pPr>
            <a:r>
              <a:rPr lang="en-US" sz="1200">
                <a:solidFill>
                  <a:sysClr val="windowText" lastClr="000000"/>
                </a:solidFill>
                <a:latin typeface="Century Gothic" panose="020B0502020202020204" pitchFamily="34" charset="0"/>
              </a:rPr>
              <a:t>Both tenants and landlords benefit when their relationship is better and more trustworthy</a:t>
            </a:r>
          </a:p>
        </p:txBody>
      </p:sp>
      <p:sp>
        <p:nvSpPr>
          <p:cNvPr id="24" name="TextBox 23">
            <a:extLst>
              <a:ext uri="{FF2B5EF4-FFF2-40B4-BE49-F238E27FC236}">
                <a16:creationId xmlns:a16="http://schemas.microsoft.com/office/drawing/2014/main" id="{E9D02631-484F-D340-9F9A-59D8B4C3583D}"/>
              </a:ext>
            </a:extLst>
          </p:cNvPr>
          <p:cNvSpPr txBox="1"/>
          <p:nvPr/>
        </p:nvSpPr>
        <p:spPr>
          <a:xfrm>
            <a:off x="8493915" y="3877268"/>
            <a:ext cx="2703425" cy="1390317"/>
          </a:xfrm>
          <a:prstGeom prst="rect">
            <a:avLst/>
          </a:prstGeom>
          <a:noFill/>
        </p:spPr>
        <p:txBody>
          <a:bodyPr wrap="square" lIns="0" tIns="0" rIns="0" bIns="0" rtlCol="0">
            <a:spAutoFit/>
          </a:bodyPr>
          <a:lstStyle/>
          <a:p>
            <a:pPr marL="171450" indent="-171450">
              <a:lnSpc>
                <a:spcPts val="1733"/>
              </a:lnSpc>
              <a:spcAft>
                <a:spcPts val="800"/>
              </a:spcAft>
              <a:buFont typeface="Arial" panose="020B0604020202020204" pitchFamily="34" charset="0"/>
              <a:buChar char="•"/>
            </a:pPr>
            <a:r>
              <a:rPr lang="en-US" sz="1200">
                <a:solidFill>
                  <a:sysClr val="windowText" lastClr="000000"/>
                </a:solidFill>
                <a:latin typeface="Century Gothic" panose="020B0502020202020204" pitchFamily="34" charset="0"/>
              </a:rPr>
              <a:t>Tenants receive a free CJAM       t-shirt and free mediation services</a:t>
            </a:r>
          </a:p>
          <a:p>
            <a:pPr marL="171450" indent="-171450">
              <a:lnSpc>
                <a:spcPts val="1733"/>
              </a:lnSpc>
              <a:spcAft>
                <a:spcPts val="800"/>
              </a:spcAft>
              <a:buFont typeface="Arial" panose="020B0604020202020204" pitchFamily="34" charset="0"/>
              <a:buChar char="•"/>
            </a:pPr>
            <a:r>
              <a:rPr lang="en-US" sz="1200">
                <a:solidFill>
                  <a:sysClr val="windowText" lastClr="000000"/>
                </a:solidFill>
                <a:latin typeface="Century Gothic" panose="020B0502020202020204" pitchFamily="34" charset="0"/>
              </a:rPr>
              <a:t>Landlords are encouraged by potential tax deductions and their tenants have access to mediation</a:t>
            </a:r>
          </a:p>
        </p:txBody>
      </p:sp>
      <p:sp>
        <p:nvSpPr>
          <p:cNvPr id="25" name="Oval 24">
            <a:extLst>
              <a:ext uri="{FF2B5EF4-FFF2-40B4-BE49-F238E27FC236}">
                <a16:creationId xmlns:a16="http://schemas.microsoft.com/office/drawing/2014/main" id="{79BD2F24-B147-2143-915C-EC5FF4BDC528}"/>
              </a:ext>
            </a:extLst>
          </p:cNvPr>
          <p:cNvSpPr/>
          <p:nvPr/>
        </p:nvSpPr>
        <p:spPr>
          <a:xfrm>
            <a:off x="5596817" y="1363717"/>
            <a:ext cx="1010920" cy="1010920"/>
          </a:xfrm>
          <a:prstGeom prst="ellipse">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id="{1C5DD95B-5249-AB40-A891-6C915D7CF4CB}"/>
              </a:ext>
            </a:extLst>
          </p:cNvPr>
          <p:cNvCxnSpPr>
            <a:stCxn id="17" idx="0"/>
          </p:cNvCxnSpPr>
          <p:nvPr/>
        </p:nvCxnSpPr>
        <p:spPr>
          <a:xfrm flipV="1">
            <a:off x="6102278" y="2553657"/>
            <a:ext cx="1" cy="181661"/>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pic>
        <p:nvPicPr>
          <p:cNvPr id="27" name="Graphic 26" descr="House with solid fill">
            <a:extLst>
              <a:ext uri="{FF2B5EF4-FFF2-40B4-BE49-F238E27FC236}">
                <a16:creationId xmlns:a16="http://schemas.microsoft.com/office/drawing/2014/main" id="{51698EAE-A5E6-0B4B-941B-E8E310A634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8877" y="1410265"/>
            <a:ext cx="846800" cy="846800"/>
          </a:xfrm>
          <a:prstGeom prst="rect">
            <a:avLst/>
          </a:prstGeom>
        </p:spPr>
      </p:pic>
      <p:pic>
        <p:nvPicPr>
          <p:cNvPr id="28" name="Graphic 27" descr="Court outline">
            <a:extLst>
              <a:ext uri="{FF2B5EF4-FFF2-40B4-BE49-F238E27FC236}">
                <a16:creationId xmlns:a16="http://schemas.microsoft.com/office/drawing/2014/main" id="{5F995E0E-5D99-8145-97A4-F2C22B89AE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1999" y="2756661"/>
            <a:ext cx="582251" cy="582251"/>
          </a:xfrm>
          <a:prstGeom prst="rect">
            <a:avLst/>
          </a:prstGeom>
        </p:spPr>
      </p:pic>
      <p:pic>
        <p:nvPicPr>
          <p:cNvPr id="29" name="Graphic 28" descr="Users with solid fill">
            <a:extLst>
              <a:ext uri="{FF2B5EF4-FFF2-40B4-BE49-F238E27FC236}">
                <a16:creationId xmlns:a16="http://schemas.microsoft.com/office/drawing/2014/main" id="{4BFD1433-1147-5F4F-B241-733A9A0B8F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4382" y="2785402"/>
            <a:ext cx="595792" cy="595792"/>
          </a:xfrm>
          <a:prstGeom prst="rect">
            <a:avLst/>
          </a:prstGeom>
        </p:spPr>
      </p:pic>
      <p:pic>
        <p:nvPicPr>
          <p:cNvPr id="30" name="Graphic 29" descr="Money outline">
            <a:extLst>
              <a:ext uri="{FF2B5EF4-FFF2-40B4-BE49-F238E27FC236}">
                <a16:creationId xmlns:a16="http://schemas.microsoft.com/office/drawing/2014/main" id="{63F0A06C-E1AD-9E48-9D41-477CE8ABC6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89359" y="2810405"/>
            <a:ext cx="510275" cy="510275"/>
          </a:xfrm>
          <a:prstGeom prst="rect">
            <a:avLst/>
          </a:prstGeom>
        </p:spPr>
      </p:pic>
      <p:sp>
        <p:nvSpPr>
          <p:cNvPr id="31" name="Text Placeholder 1">
            <a:extLst>
              <a:ext uri="{FF2B5EF4-FFF2-40B4-BE49-F238E27FC236}">
                <a16:creationId xmlns:a16="http://schemas.microsoft.com/office/drawing/2014/main" id="{70975AD1-DC8F-CA46-BCF2-55428CE55F12}"/>
              </a:ext>
            </a:extLst>
          </p:cNvPr>
          <p:cNvSpPr txBox="1">
            <a:spLocks/>
          </p:cNvSpPr>
          <p:nvPr/>
        </p:nvSpPr>
        <p:spPr>
          <a:xfrm>
            <a:off x="592841" y="568434"/>
            <a:ext cx="10604499" cy="5110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33" cap="all" spc="67">
                <a:solidFill>
                  <a:schemeClr val="accent1"/>
                </a:solidFill>
                <a:latin typeface="Lato Black" panose="020F0A02020204030203" pitchFamily="34" charset="0"/>
              </a:rPr>
              <a:t>incentives for </a:t>
            </a:r>
            <a:r>
              <a:rPr lang="en-US" sz="2933" cap="all" spc="67">
                <a:solidFill>
                  <a:schemeClr val="accent2"/>
                </a:solidFill>
                <a:latin typeface="Lato Black" panose="020F0A02020204030203" pitchFamily="34" charset="0"/>
              </a:rPr>
              <a:t>Landlords/Patrons</a:t>
            </a:r>
          </a:p>
        </p:txBody>
      </p:sp>
      <p:pic>
        <p:nvPicPr>
          <p:cNvPr id="32" name="Picture 2" descr="Bloomington,IN Mayor John Hamilton">
            <a:extLst>
              <a:ext uri="{FF2B5EF4-FFF2-40B4-BE49-F238E27FC236}">
                <a16:creationId xmlns:a16="http://schemas.microsoft.com/office/drawing/2014/main" id="{B027F0A8-6874-4BAB-87FD-ACB35DC7AC1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79" t="25705" r="695" b="58345"/>
          <a:stretch/>
        </p:blipFill>
        <p:spPr bwMode="auto">
          <a:xfrm>
            <a:off x="-11783" y="-32890"/>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74BBC08-13E0-427F-85AB-B3390A457E5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6</a:t>
            </a:r>
          </a:p>
        </p:txBody>
      </p:sp>
      <p:grpSp>
        <p:nvGrpSpPr>
          <p:cNvPr id="34" name="Group 33">
            <a:extLst>
              <a:ext uri="{FF2B5EF4-FFF2-40B4-BE49-F238E27FC236}">
                <a16:creationId xmlns:a16="http://schemas.microsoft.com/office/drawing/2014/main" id="{2C32CD64-E648-4170-8401-76C825751C2C}"/>
              </a:ext>
            </a:extLst>
          </p:cNvPr>
          <p:cNvGrpSpPr/>
          <p:nvPr/>
        </p:nvGrpSpPr>
        <p:grpSpPr>
          <a:xfrm>
            <a:off x="2732" y="509"/>
            <a:ext cx="12679341" cy="1046404"/>
            <a:chOff x="2732" y="509"/>
            <a:chExt cx="12679341" cy="1046404"/>
          </a:xfrm>
        </p:grpSpPr>
        <p:sp>
          <p:nvSpPr>
            <p:cNvPr id="35" name="Rectangle 34">
              <a:extLst>
                <a:ext uri="{FF2B5EF4-FFF2-40B4-BE49-F238E27FC236}">
                  <a16:creationId xmlns:a16="http://schemas.microsoft.com/office/drawing/2014/main" id="{19FFF338-E69A-4062-BCF1-FDBBBE0C3BC0}"/>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3D74167-62DB-424E-A846-0FBBC804235B}"/>
                </a:ext>
              </a:extLst>
            </p:cNvPr>
            <p:cNvSpPr txBox="1"/>
            <p:nvPr/>
          </p:nvSpPr>
          <p:spPr>
            <a:xfrm>
              <a:off x="893195" y="99003"/>
              <a:ext cx="11788878" cy="830997"/>
            </a:xfrm>
            <a:prstGeom prst="rect">
              <a:avLst/>
            </a:prstGeom>
            <a:noFill/>
          </p:spPr>
          <p:txBody>
            <a:bodyPr wrap="square" rtlCol="0">
              <a:spAutoFit/>
            </a:bodyPr>
            <a:lstStyle/>
            <a:p>
              <a:r>
                <a:rPr lang="en-US" sz="2400">
                  <a:solidFill>
                    <a:schemeClr val="bg1"/>
                  </a:solidFill>
                  <a:latin typeface="Century Gothic" panose="020B0502020202020204" pitchFamily="34" charset="0"/>
                </a:rPr>
                <a:t>The Round-Up Rent donation program saves time and money, improves relationships, and provides benefits for all parties</a:t>
              </a:r>
            </a:p>
          </p:txBody>
        </p:sp>
      </p:grpSp>
      <p:sp>
        <p:nvSpPr>
          <p:cNvPr id="2" name="TextBox 1">
            <a:extLst>
              <a:ext uri="{FF2B5EF4-FFF2-40B4-BE49-F238E27FC236}">
                <a16:creationId xmlns:a16="http://schemas.microsoft.com/office/drawing/2014/main" id="{D3E1F304-00C7-49F1-9521-8D54E2D7E1CE}"/>
              </a:ext>
            </a:extLst>
          </p:cNvPr>
          <p:cNvSpPr txBox="1"/>
          <p:nvPr/>
        </p:nvSpPr>
        <p:spPr>
          <a:xfrm>
            <a:off x="8522563" y="3515559"/>
            <a:ext cx="2681057" cy="307777"/>
          </a:xfrm>
          <a:prstGeom prst="rect">
            <a:avLst/>
          </a:prstGeom>
          <a:noFill/>
        </p:spPr>
        <p:txBody>
          <a:bodyPr wrap="square" rtlCol="0">
            <a:spAutoFit/>
          </a:bodyPr>
          <a:lstStyle/>
          <a:p>
            <a:pPr algn="ctr"/>
            <a:r>
              <a:rPr lang="en-US" sz="1400">
                <a:solidFill>
                  <a:srgbClr val="C29252"/>
                </a:solidFill>
                <a:latin typeface="Century Gothic" panose="020B0502020202020204" pitchFamily="34" charset="0"/>
              </a:rPr>
              <a:t>Benefits of Services</a:t>
            </a:r>
          </a:p>
        </p:txBody>
      </p:sp>
      <p:sp>
        <p:nvSpPr>
          <p:cNvPr id="40" name="TextBox 39">
            <a:extLst>
              <a:ext uri="{FF2B5EF4-FFF2-40B4-BE49-F238E27FC236}">
                <a16:creationId xmlns:a16="http://schemas.microsoft.com/office/drawing/2014/main" id="{5DCC2FC4-537D-4416-8EB6-A5D6763EB828}"/>
              </a:ext>
            </a:extLst>
          </p:cNvPr>
          <p:cNvSpPr txBox="1"/>
          <p:nvPr/>
        </p:nvSpPr>
        <p:spPr>
          <a:xfrm>
            <a:off x="1022410" y="3515559"/>
            <a:ext cx="2681057" cy="307777"/>
          </a:xfrm>
          <a:prstGeom prst="rect">
            <a:avLst/>
          </a:prstGeom>
          <a:noFill/>
        </p:spPr>
        <p:txBody>
          <a:bodyPr wrap="square" rtlCol="0">
            <a:spAutoFit/>
          </a:bodyPr>
          <a:lstStyle/>
          <a:p>
            <a:pPr algn="ctr"/>
            <a:r>
              <a:rPr lang="en-US" sz="1400">
                <a:solidFill>
                  <a:srgbClr val="C29252"/>
                </a:solidFill>
                <a:latin typeface="Century Gothic" panose="020B0502020202020204" pitchFamily="34" charset="0"/>
              </a:rPr>
              <a:t>Save Time/Money of Court</a:t>
            </a:r>
          </a:p>
        </p:txBody>
      </p:sp>
      <p:sp>
        <p:nvSpPr>
          <p:cNvPr id="41" name="TextBox 40">
            <a:extLst>
              <a:ext uri="{FF2B5EF4-FFF2-40B4-BE49-F238E27FC236}">
                <a16:creationId xmlns:a16="http://schemas.microsoft.com/office/drawing/2014/main" id="{70666AC9-02BB-4540-AF85-299372814BB5}"/>
              </a:ext>
            </a:extLst>
          </p:cNvPr>
          <p:cNvSpPr txBox="1"/>
          <p:nvPr/>
        </p:nvSpPr>
        <p:spPr>
          <a:xfrm>
            <a:off x="4768789" y="3515559"/>
            <a:ext cx="2681057" cy="307777"/>
          </a:xfrm>
          <a:prstGeom prst="rect">
            <a:avLst/>
          </a:prstGeom>
          <a:noFill/>
        </p:spPr>
        <p:txBody>
          <a:bodyPr wrap="square" rtlCol="0">
            <a:spAutoFit/>
          </a:bodyPr>
          <a:lstStyle/>
          <a:p>
            <a:pPr algn="ctr"/>
            <a:r>
              <a:rPr lang="en-US" sz="1400">
                <a:solidFill>
                  <a:srgbClr val="C29252"/>
                </a:solidFill>
                <a:latin typeface="Century Gothic" panose="020B0502020202020204" pitchFamily="34" charset="0"/>
              </a:rPr>
              <a:t>Improve Relationships</a:t>
            </a:r>
          </a:p>
        </p:txBody>
      </p:sp>
      <p:pic>
        <p:nvPicPr>
          <p:cNvPr id="22" name="Graphic 21" descr="Checkbox Checked with solid fill">
            <a:extLst>
              <a:ext uri="{FF2B5EF4-FFF2-40B4-BE49-F238E27FC236}">
                <a16:creationId xmlns:a16="http://schemas.microsoft.com/office/drawing/2014/main" id="{60F29EF4-65F4-4BB3-82B7-DD572D465C0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49668"/>
            <a:ext cx="914400" cy="914400"/>
          </a:xfrm>
          <a:prstGeom prst="rect">
            <a:avLst/>
          </a:prstGeom>
        </p:spPr>
      </p:pic>
      <p:sp>
        <p:nvSpPr>
          <p:cNvPr id="42" name="Rectangle 41">
            <a:extLst>
              <a:ext uri="{FF2B5EF4-FFF2-40B4-BE49-F238E27FC236}">
                <a16:creationId xmlns:a16="http://schemas.microsoft.com/office/drawing/2014/main" id="{8870A377-BD41-4BFE-87C0-6D9C07098453}"/>
              </a:ext>
            </a:extLst>
          </p:cNvPr>
          <p:cNvSpPr/>
          <p:nvPr/>
        </p:nvSpPr>
        <p:spPr>
          <a:xfrm>
            <a:off x="1370718" y="6395596"/>
            <a:ext cx="872526" cy="372292"/>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panose="020B0502020202020204" pitchFamily="34" charset="0"/>
              </a:rPr>
              <a:t>Diversity</a:t>
            </a:r>
          </a:p>
        </p:txBody>
      </p:sp>
      <p:sp>
        <p:nvSpPr>
          <p:cNvPr id="43" name="Rectangle 7">
            <a:extLst>
              <a:ext uri="{FF2B5EF4-FFF2-40B4-BE49-F238E27FC236}">
                <a16:creationId xmlns:a16="http://schemas.microsoft.com/office/drawing/2014/main" id="{EDA416A4-006D-4F2C-998D-4901878FDD14}"/>
              </a:ext>
            </a:extLst>
          </p:cNvPr>
          <p:cNvSpPr/>
          <p:nvPr/>
        </p:nvSpPr>
        <p:spPr>
          <a:xfrm>
            <a:off x="757249" y="6230867"/>
            <a:ext cx="872526" cy="400112"/>
          </a:xfrm>
          <a:prstGeom prst="rect">
            <a:avLst/>
          </a:prstGeom>
          <a:solidFill>
            <a:srgbClr val="E6E6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entury Gothic" panose="020B0502020202020204" pitchFamily="34" charset="0"/>
              </a:rPr>
              <a:t>Marketing </a:t>
            </a:r>
          </a:p>
        </p:txBody>
      </p:sp>
      <p:sp>
        <p:nvSpPr>
          <p:cNvPr id="44" name="Rectangle 6">
            <a:extLst>
              <a:ext uri="{FF2B5EF4-FFF2-40B4-BE49-F238E27FC236}">
                <a16:creationId xmlns:a16="http://schemas.microsoft.com/office/drawing/2014/main" id="{924F81C0-80B2-4DF9-8748-3F560A84C626}"/>
              </a:ext>
            </a:extLst>
          </p:cNvPr>
          <p:cNvSpPr/>
          <p:nvPr/>
        </p:nvSpPr>
        <p:spPr>
          <a:xfrm>
            <a:off x="143780" y="6071151"/>
            <a:ext cx="849771" cy="418855"/>
          </a:xfrm>
          <a:prstGeom prst="rect">
            <a:avLst/>
          </a:prstGeom>
          <a:solidFill>
            <a:srgbClr val="BF9000"/>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entury Gothic" panose="020B0502020202020204" pitchFamily="34" charset="0"/>
              </a:rPr>
              <a:t>Rent</a:t>
            </a:r>
          </a:p>
        </p:txBody>
      </p:sp>
    </p:spTree>
    <p:extLst>
      <p:ext uri="{BB962C8B-B14F-4D97-AF65-F5344CB8AC3E}">
        <p14:creationId xmlns:p14="http://schemas.microsoft.com/office/powerpoint/2010/main" val="419165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D6E838-E3B2-442A-AE69-6B493CF642DD}"/>
              </a:ext>
            </a:extLst>
          </p:cNvPr>
          <p:cNvSpPr/>
          <p:nvPr/>
        </p:nvSpPr>
        <p:spPr>
          <a:xfrm>
            <a:off x="6832397" y="2648173"/>
            <a:ext cx="4945810" cy="3249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a:endParaRPr>
          </a:p>
        </p:txBody>
      </p:sp>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4" y="-18513"/>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7</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10"/>
            <a:ext cx="12189268" cy="1046404"/>
            <a:chOff x="2732" y="509"/>
            <a:chExt cx="12189268"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a:endParaRPr>
            </a:p>
          </p:txBody>
        </p:sp>
        <p:sp>
          <p:nvSpPr>
            <p:cNvPr id="24" name="TextBox 23">
              <a:extLst>
                <a:ext uri="{FF2B5EF4-FFF2-40B4-BE49-F238E27FC236}">
                  <a16:creationId xmlns:a16="http://schemas.microsoft.com/office/drawing/2014/main" id="{29D844D7-2280-41EF-BFEE-E44FE50F0A1F}"/>
                </a:ext>
              </a:extLst>
            </p:cNvPr>
            <p:cNvSpPr txBox="1"/>
            <p:nvPr/>
          </p:nvSpPr>
          <p:spPr>
            <a:xfrm>
              <a:off x="914400" y="74893"/>
              <a:ext cx="11274868" cy="830997"/>
            </a:xfrm>
            <a:prstGeom prst="rect">
              <a:avLst/>
            </a:prstGeom>
            <a:noFill/>
          </p:spPr>
          <p:txBody>
            <a:bodyPr wrap="square" lIns="91440" tIns="45720" rIns="91440" bIns="45720" rtlCol="0" anchor="t">
              <a:spAutoFit/>
            </a:bodyPr>
            <a:lstStyle/>
            <a:p>
              <a:r>
                <a:rPr lang="en-US" sz="2400" err="1">
                  <a:solidFill>
                    <a:schemeClr val="bg1"/>
                  </a:solidFill>
                  <a:latin typeface="Century Gothic"/>
                </a:rPr>
                <a:t>UpWork</a:t>
              </a:r>
              <a:r>
                <a:rPr lang="en-US" sz="2400">
                  <a:solidFill>
                    <a:schemeClr val="bg1"/>
                  </a:solidFill>
                  <a:latin typeface="Century Gothic"/>
                </a:rPr>
                <a:t> will connect CJAM with professionals to create a marketing video to increase awareness on CJAM’s services and volunteer opportunities </a:t>
              </a:r>
            </a:p>
          </p:txBody>
        </p:sp>
      </p:grpSp>
      <p:sp>
        <p:nvSpPr>
          <p:cNvPr id="8" name="TextBox 7">
            <a:extLst>
              <a:ext uri="{FF2B5EF4-FFF2-40B4-BE49-F238E27FC236}">
                <a16:creationId xmlns:a16="http://schemas.microsoft.com/office/drawing/2014/main" id="{0FE66480-0E1E-4A61-B3FF-8D07F724FE0F}"/>
              </a:ext>
            </a:extLst>
          </p:cNvPr>
          <p:cNvSpPr txBox="1"/>
          <p:nvPr/>
        </p:nvSpPr>
        <p:spPr>
          <a:xfrm>
            <a:off x="267419" y="7873041"/>
            <a:ext cx="1075138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entury Gothic"/>
                <a:cs typeface="Arial"/>
              </a:rPr>
              <a:t>Other Notes</a:t>
            </a:r>
          </a:p>
          <a:p>
            <a:pPr>
              <a:buAutoNum type="arabicPeriod"/>
            </a:pPr>
            <a:r>
              <a:rPr lang="en-US" sz="1400">
                <a:latin typeface="Century Gothic"/>
                <a:cs typeface="Arial"/>
              </a:rPr>
              <a:t>Allocating $5000 towards video (leftovers can be reinvested into DEI committee</a:t>
            </a:r>
          </a:p>
          <a:p>
            <a:pPr>
              <a:buAutoNum type="arabicPeriod"/>
            </a:pPr>
            <a:r>
              <a:rPr lang="en-US" sz="1400">
                <a:latin typeface="Century Gothic"/>
                <a:cs typeface="Arial"/>
              </a:rPr>
              <a:t>Video will also be posted on the website, </a:t>
            </a:r>
            <a:r>
              <a:rPr lang="en-US" sz="1400" err="1">
                <a:latin typeface="Century Gothic"/>
                <a:cs typeface="Arial"/>
              </a:rPr>
              <a:t>facebook</a:t>
            </a:r>
            <a:r>
              <a:rPr lang="en-US" sz="1400">
                <a:latin typeface="Century Gothic"/>
                <a:cs typeface="Arial"/>
              </a:rPr>
              <a:t>, shown to landlords, and potential Round up rent </a:t>
            </a:r>
            <a:r>
              <a:rPr lang="en-US" sz="1400" err="1">
                <a:latin typeface="Century Gothic"/>
                <a:cs typeface="Arial"/>
              </a:rPr>
              <a:t>partcipants</a:t>
            </a:r>
            <a:endParaRPr lang="en-US" sz="1400">
              <a:latin typeface="Century Gothic"/>
              <a:cs typeface="Arial"/>
            </a:endParaRPr>
          </a:p>
        </p:txBody>
      </p:sp>
      <p:sp>
        <p:nvSpPr>
          <p:cNvPr id="28" name="Rectangle 27">
            <a:extLst>
              <a:ext uri="{FF2B5EF4-FFF2-40B4-BE49-F238E27FC236}">
                <a16:creationId xmlns:a16="http://schemas.microsoft.com/office/drawing/2014/main" id="{B9B69F44-EFBE-4CDA-9530-81731A707112}"/>
              </a:ext>
            </a:extLst>
          </p:cNvPr>
          <p:cNvSpPr/>
          <p:nvPr/>
        </p:nvSpPr>
        <p:spPr>
          <a:xfrm>
            <a:off x="1370718" y="6395596"/>
            <a:ext cx="872526" cy="372292"/>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a:rPr>
              <a:t>Diversity</a:t>
            </a:r>
          </a:p>
        </p:txBody>
      </p:sp>
      <p:sp>
        <p:nvSpPr>
          <p:cNvPr id="29" name="Rectangle 6">
            <a:extLst>
              <a:ext uri="{FF2B5EF4-FFF2-40B4-BE49-F238E27FC236}">
                <a16:creationId xmlns:a16="http://schemas.microsoft.com/office/drawing/2014/main" id="{603F29EC-E8DF-4180-9C35-2672B332BBB5}"/>
              </a:ext>
            </a:extLst>
          </p:cNvPr>
          <p:cNvSpPr/>
          <p:nvPr/>
        </p:nvSpPr>
        <p:spPr>
          <a:xfrm>
            <a:off x="143780" y="6071151"/>
            <a:ext cx="849771" cy="418855"/>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entury Gothic"/>
              </a:rPr>
              <a:t>Rent</a:t>
            </a:r>
          </a:p>
        </p:txBody>
      </p:sp>
      <p:sp>
        <p:nvSpPr>
          <p:cNvPr id="30" name="Rectangle 7">
            <a:extLst>
              <a:ext uri="{FF2B5EF4-FFF2-40B4-BE49-F238E27FC236}">
                <a16:creationId xmlns:a16="http://schemas.microsoft.com/office/drawing/2014/main" id="{396E9A21-7A8F-4A68-A080-C68D50BB5DFC}"/>
              </a:ext>
            </a:extLst>
          </p:cNvPr>
          <p:cNvSpPr/>
          <p:nvPr/>
        </p:nvSpPr>
        <p:spPr>
          <a:xfrm>
            <a:off x="757249" y="6230867"/>
            <a:ext cx="872526" cy="4001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Century Gothic"/>
              </a:rPr>
              <a:t>Marketing </a:t>
            </a:r>
          </a:p>
        </p:txBody>
      </p:sp>
      <p:sp>
        <p:nvSpPr>
          <p:cNvPr id="12" name="TextBox 11">
            <a:extLst>
              <a:ext uri="{FF2B5EF4-FFF2-40B4-BE49-F238E27FC236}">
                <a16:creationId xmlns:a16="http://schemas.microsoft.com/office/drawing/2014/main" id="{A9B3E7FC-E2DF-41A5-A8F3-DACBE8DE1F6C}"/>
              </a:ext>
            </a:extLst>
          </p:cNvPr>
          <p:cNvSpPr txBox="1"/>
          <p:nvPr/>
        </p:nvSpPr>
        <p:spPr>
          <a:xfrm>
            <a:off x="6096000" y="2054699"/>
            <a:ext cx="61506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entury Gothic"/>
              </a:rPr>
              <a:t>Steps to Create Job Posting </a:t>
            </a:r>
            <a:endParaRPr lang="en-US" sz="2400">
              <a:latin typeface="Century Gothic"/>
              <a:cs typeface="Calibri"/>
            </a:endParaRPr>
          </a:p>
        </p:txBody>
      </p:sp>
      <p:sp>
        <p:nvSpPr>
          <p:cNvPr id="16" name="Oval 15">
            <a:extLst>
              <a:ext uri="{FF2B5EF4-FFF2-40B4-BE49-F238E27FC236}">
                <a16:creationId xmlns:a16="http://schemas.microsoft.com/office/drawing/2014/main" id="{743BA560-C620-4523-B961-C2C4F200AD60}"/>
              </a:ext>
            </a:extLst>
          </p:cNvPr>
          <p:cNvSpPr/>
          <p:nvPr/>
        </p:nvSpPr>
        <p:spPr>
          <a:xfrm>
            <a:off x="6527776" y="2846759"/>
            <a:ext cx="618226" cy="575095"/>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Century Gothic"/>
                <a:cs typeface="Calibri"/>
              </a:rPr>
              <a:t>1</a:t>
            </a:r>
          </a:p>
        </p:txBody>
      </p:sp>
      <p:sp>
        <p:nvSpPr>
          <p:cNvPr id="43" name="Oval 42">
            <a:extLst>
              <a:ext uri="{FF2B5EF4-FFF2-40B4-BE49-F238E27FC236}">
                <a16:creationId xmlns:a16="http://schemas.microsoft.com/office/drawing/2014/main" id="{8229A81D-EA68-4FE6-9679-04D2BF7FCD3C}"/>
              </a:ext>
            </a:extLst>
          </p:cNvPr>
          <p:cNvSpPr/>
          <p:nvPr/>
        </p:nvSpPr>
        <p:spPr>
          <a:xfrm>
            <a:off x="6527775" y="3536871"/>
            <a:ext cx="618226" cy="575095"/>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latin typeface="Century Gothic"/>
                <a:cs typeface="Calibri"/>
              </a:rPr>
              <a:t>1</a:t>
            </a:r>
            <a:r>
              <a:rPr lang="en-US" sz="4400" b="1">
                <a:latin typeface="Century Gothic"/>
                <a:ea typeface="+mn-lt"/>
                <a:cs typeface="+mn-lt"/>
              </a:rPr>
              <a:t>1</a:t>
            </a:r>
            <a:endParaRPr lang="en-US" sz="4400">
              <a:latin typeface="Century Gothic"/>
              <a:ea typeface="+mn-lt"/>
              <a:cs typeface="+mn-lt"/>
            </a:endParaRPr>
          </a:p>
          <a:p>
            <a:r>
              <a:rPr lang="en-US" sz="4400" b="1">
                <a:latin typeface="Century Gothic"/>
                <a:ea typeface="+mn-lt"/>
                <a:cs typeface="+mn-lt"/>
              </a:rPr>
              <a:t>1</a:t>
            </a:r>
            <a:endParaRPr lang="en-US" sz="4400">
              <a:latin typeface="Century Gothic"/>
              <a:ea typeface="+mn-lt"/>
              <a:cs typeface="+mn-lt"/>
            </a:endParaRPr>
          </a:p>
          <a:p>
            <a:pPr algn="ctr"/>
            <a:endParaRPr lang="en-US" sz="4400">
              <a:latin typeface="Century Gothic"/>
              <a:cs typeface="Calibri"/>
            </a:endParaRPr>
          </a:p>
        </p:txBody>
      </p:sp>
      <p:sp>
        <p:nvSpPr>
          <p:cNvPr id="44" name="Oval 43">
            <a:extLst>
              <a:ext uri="{FF2B5EF4-FFF2-40B4-BE49-F238E27FC236}">
                <a16:creationId xmlns:a16="http://schemas.microsoft.com/office/drawing/2014/main" id="{DB71CD00-AAD0-46CC-B70D-B73199D550BB}"/>
              </a:ext>
            </a:extLst>
          </p:cNvPr>
          <p:cNvSpPr/>
          <p:nvPr/>
        </p:nvSpPr>
        <p:spPr>
          <a:xfrm>
            <a:off x="6527774" y="4313248"/>
            <a:ext cx="618226" cy="575095"/>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Century Gothic"/>
                <a:cs typeface="Calibri"/>
              </a:rPr>
              <a:t>1</a:t>
            </a:r>
          </a:p>
        </p:txBody>
      </p:sp>
      <p:sp>
        <p:nvSpPr>
          <p:cNvPr id="45" name="Oval 44">
            <a:extLst>
              <a:ext uri="{FF2B5EF4-FFF2-40B4-BE49-F238E27FC236}">
                <a16:creationId xmlns:a16="http://schemas.microsoft.com/office/drawing/2014/main" id="{C16B139D-C143-4FE8-9B54-79E0251F8271}"/>
              </a:ext>
            </a:extLst>
          </p:cNvPr>
          <p:cNvSpPr/>
          <p:nvPr/>
        </p:nvSpPr>
        <p:spPr>
          <a:xfrm>
            <a:off x="6527775" y="5046495"/>
            <a:ext cx="618226" cy="575095"/>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Century Gothic"/>
                <a:cs typeface="Calibri"/>
              </a:rPr>
              <a:t>1</a:t>
            </a:r>
          </a:p>
        </p:txBody>
      </p:sp>
      <p:sp>
        <p:nvSpPr>
          <p:cNvPr id="19" name="TextBox 18">
            <a:extLst>
              <a:ext uri="{FF2B5EF4-FFF2-40B4-BE49-F238E27FC236}">
                <a16:creationId xmlns:a16="http://schemas.microsoft.com/office/drawing/2014/main" id="{473FB4E3-2632-479C-9376-B1F802856F7D}"/>
              </a:ext>
            </a:extLst>
          </p:cNvPr>
          <p:cNvSpPr txBox="1"/>
          <p:nvPr/>
        </p:nvSpPr>
        <p:spPr>
          <a:xfrm>
            <a:off x="6390652" y="2846220"/>
            <a:ext cx="874144" cy="599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entury Gothic"/>
              </a:rPr>
              <a:t>1</a:t>
            </a:r>
            <a:endParaRPr lang="en-US" sz="3200" b="1">
              <a:latin typeface="Century Gothic"/>
              <a:cs typeface="Calibri"/>
            </a:endParaRPr>
          </a:p>
        </p:txBody>
      </p:sp>
      <p:sp>
        <p:nvSpPr>
          <p:cNvPr id="47" name="TextBox 46">
            <a:extLst>
              <a:ext uri="{FF2B5EF4-FFF2-40B4-BE49-F238E27FC236}">
                <a16:creationId xmlns:a16="http://schemas.microsoft.com/office/drawing/2014/main" id="{16E92415-9B02-425F-B5E1-6966696E0822}"/>
              </a:ext>
            </a:extLst>
          </p:cNvPr>
          <p:cNvSpPr txBox="1"/>
          <p:nvPr/>
        </p:nvSpPr>
        <p:spPr>
          <a:xfrm>
            <a:off x="5460797" y="350184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entury Gothic"/>
              </a:rPr>
              <a:t>2</a:t>
            </a:r>
            <a:endParaRPr lang="en-US">
              <a:latin typeface="Century Gothic"/>
            </a:endParaRPr>
          </a:p>
        </p:txBody>
      </p:sp>
      <p:sp>
        <p:nvSpPr>
          <p:cNvPr id="48" name="TextBox 47">
            <a:extLst>
              <a:ext uri="{FF2B5EF4-FFF2-40B4-BE49-F238E27FC236}">
                <a16:creationId xmlns:a16="http://schemas.microsoft.com/office/drawing/2014/main" id="{C843EEDB-5C7B-40DD-A16A-76B67E18969B}"/>
              </a:ext>
            </a:extLst>
          </p:cNvPr>
          <p:cNvSpPr txBox="1"/>
          <p:nvPr/>
        </p:nvSpPr>
        <p:spPr>
          <a:xfrm>
            <a:off x="5460797" y="4296585"/>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entury Gothic"/>
              </a:rPr>
              <a:t>3</a:t>
            </a:r>
            <a:endParaRPr lang="en-US">
              <a:latin typeface="Century Gothic"/>
            </a:endParaRPr>
          </a:p>
        </p:txBody>
      </p:sp>
      <p:sp>
        <p:nvSpPr>
          <p:cNvPr id="49" name="TextBox 48">
            <a:extLst>
              <a:ext uri="{FF2B5EF4-FFF2-40B4-BE49-F238E27FC236}">
                <a16:creationId xmlns:a16="http://schemas.microsoft.com/office/drawing/2014/main" id="{FDCAEF81-1169-4252-95FB-D1C4C144E99A}"/>
              </a:ext>
            </a:extLst>
          </p:cNvPr>
          <p:cNvSpPr txBox="1"/>
          <p:nvPr/>
        </p:nvSpPr>
        <p:spPr>
          <a:xfrm>
            <a:off x="5441726" y="5014866"/>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entury Gothic"/>
              </a:rPr>
              <a:t>4</a:t>
            </a:r>
            <a:endParaRPr lang="en-US" sz="3200" b="1">
              <a:latin typeface="Century Gothic"/>
              <a:cs typeface="Calibri"/>
            </a:endParaRPr>
          </a:p>
        </p:txBody>
      </p:sp>
      <p:sp>
        <p:nvSpPr>
          <p:cNvPr id="50" name="TextBox 49">
            <a:extLst>
              <a:ext uri="{FF2B5EF4-FFF2-40B4-BE49-F238E27FC236}">
                <a16:creationId xmlns:a16="http://schemas.microsoft.com/office/drawing/2014/main" id="{4D8F3856-5C09-4BE6-AC71-A645876D6BC3}"/>
              </a:ext>
            </a:extLst>
          </p:cNvPr>
          <p:cNvSpPr txBox="1"/>
          <p:nvPr/>
        </p:nvSpPr>
        <p:spPr>
          <a:xfrm>
            <a:off x="7180508" y="2902833"/>
            <a:ext cx="4612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Write headline to list job posting</a:t>
            </a:r>
            <a:endParaRPr lang="en-US">
              <a:latin typeface="Century Gothic"/>
              <a:cs typeface="Calibri"/>
            </a:endParaRPr>
          </a:p>
        </p:txBody>
      </p:sp>
      <p:sp>
        <p:nvSpPr>
          <p:cNvPr id="51" name="TextBox 50">
            <a:extLst>
              <a:ext uri="{FF2B5EF4-FFF2-40B4-BE49-F238E27FC236}">
                <a16:creationId xmlns:a16="http://schemas.microsoft.com/office/drawing/2014/main" id="{DAB90BED-473F-4BA6-A62F-071D17BB7BFB}"/>
              </a:ext>
            </a:extLst>
          </p:cNvPr>
          <p:cNvSpPr txBox="1"/>
          <p:nvPr/>
        </p:nvSpPr>
        <p:spPr>
          <a:xfrm>
            <a:off x="7180508" y="3566356"/>
            <a:ext cx="86810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Select the required skills for the project</a:t>
            </a:r>
            <a:endParaRPr lang="en-US">
              <a:latin typeface="Century Gothic"/>
              <a:cs typeface="Calibri"/>
            </a:endParaRPr>
          </a:p>
        </p:txBody>
      </p:sp>
      <p:sp>
        <p:nvSpPr>
          <p:cNvPr id="52" name="TextBox 51">
            <a:extLst>
              <a:ext uri="{FF2B5EF4-FFF2-40B4-BE49-F238E27FC236}">
                <a16:creationId xmlns:a16="http://schemas.microsoft.com/office/drawing/2014/main" id="{055817B6-4CBB-4F8A-B764-383DF112A84E}"/>
              </a:ext>
            </a:extLst>
          </p:cNvPr>
          <p:cNvSpPr txBox="1"/>
          <p:nvPr/>
        </p:nvSpPr>
        <p:spPr>
          <a:xfrm>
            <a:off x="7180508" y="4441209"/>
            <a:ext cx="4612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Estimate the scope of work</a:t>
            </a:r>
          </a:p>
        </p:txBody>
      </p:sp>
      <p:sp>
        <p:nvSpPr>
          <p:cNvPr id="53" name="TextBox 52">
            <a:extLst>
              <a:ext uri="{FF2B5EF4-FFF2-40B4-BE49-F238E27FC236}">
                <a16:creationId xmlns:a16="http://schemas.microsoft.com/office/drawing/2014/main" id="{4FC2AE69-9A29-4E98-A0B2-6A17E3EDF8FF}"/>
              </a:ext>
            </a:extLst>
          </p:cNvPr>
          <p:cNvSpPr txBox="1"/>
          <p:nvPr/>
        </p:nvSpPr>
        <p:spPr>
          <a:xfrm>
            <a:off x="7264796" y="5102224"/>
            <a:ext cx="6208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Select preferred talent location)</a:t>
            </a:r>
          </a:p>
        </p:txBody>
      </p:sp>
      <p:sp>
        <p:nvSpPr>
          <p:cNvPr id="3" name="TextBox 2">
            <a:extLst>
              <a:ext uri="{FF2B5EF4-FFF2-40B4-BE49-F238E27FC236}">
                <a16:creationId xmlns:a16="http://schemas.microsoft.com/office/drawing/2014/main" id="{4ABD55A3-DA54-413E-936B-9B657E9B3040}"/>
              </a:ext>
            </a:extLst>
          </p:cNvPr>
          <p:cNvSpPr txBox="1"/>
          <p:nvPr/>
        </p:nvSpPr>
        <p:spPr>
          <a:xfrm>
            <a:off x="596741" y="3106921"/>
            <a:ext cx="4931083" cy="800219"/>
          </a:xfrm>
          <a:prstGeom prst="rect">
            <a:avLst/>
          </a:prstGeom>
          <a:noFill/>
        </p:spPr>
        <p:txBody>
          <a:bodyPr wrap="square" rtlCol="0">
            <a:spAutoFit/>
          </a:bodyPr>
          <a:lstStyle/>
          <a:p>
            <a:r>
              <a:rPr lang="en-US">
                <a:latin typeface="Century Gothic" panose="020B0502020202020204" pitchFamily="34" charset="0"/>
              </a:rPr>
              <a:t>Human brains process images/video </a:t>
            </a:r>
            <a:r>
              <a:rPr lang="en-US" sz="2800" b="1">
                <a:solidFill>
                  <a:srgbClr val="BF9000"/>
                </a:solidFill>
                <a:latin typeface="Century Gothic" panose="020B0502020202020204" pitchFamily="34" charset="0"/>
              </a:rPr>
              <a:t>60,000</a:t>
            </a:r>
            <a:r>
              <a:rPr lang="en-US" sz="2000">
                <a:latin typeface="Century Gothic" panose="020B0502020202020204" pitchFamily="34" charset="0"/>
              </a:rPr>
              <a:t> </a:t>
            </a:r>
            <a:r>
              <a:rPr lang="en-US">
                <a:latin typeface="Century Gothic" panose="020B0502020202020204" pitchFamily="34" charset="0"/>
              </a:rPr>
              <a:t>times faster than text</a:t>
            </a:r>
          </a:p>
        </p:txBody>
      </p:sp>
      <p:sp>
        <p:nvSpPr>
          <p:cNvPr id="42" name="TextBox 41">
            <a:extLst>
              <a:ext uri="{FF2B5EF4-FFF2-40B4-BE49-F238E27FC236}">
                <a16:creationId xmlns:a16="http://schemas.microsoft.com/office/drawing/2014/main" id="{EEE192B0-4B8F-40D0-BC85-5A852C88C352}"/>
              </a:ext>
            </a:extLst>
          </p:cNvPr>
          <p:cNvSpPr txBox="1"/>
          <p:nvPr/>
        </p:nvSpPr>
        <p:spPr>
          <a:xfrm>
            <a:off x="143780" y="2048127"/>
            <a:ext cx="61506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entury Gothic"/>
                <a:cs typeface="Calibri"/>
              </a:rPr>
              <a:t>Effectiveness of a Marketing Video</a:t>
            </a:r>
            <a:endParaRPr lang="en-US" sz="2400">
              <a:latin typeface="Century Gothic"/>
              <a:cs typeface="Calibri"/>
            </a:endParaRPr>
          </a:p>
        </p:txBody>
      </p:sp>
      <p:sp>
        <p:nvSpPr>
          <p:cNvPr id="46" name="TextBox 45">
            <a:extLst>
              <a:ext uri="{FF2B5EF4-FFF2-40B4-BE49-F238E27FC236}">
                <a16:creationId xmlns:a16="http://schemas.microsoft.com/office/drawing/2014/main" id="{5B4AB546-43F7-46E5-A312-068FC7830487}"/>
              </a:ext>
            </a:extLst>
          </p:cNvPr>
          <p:cNvSpPr txBox="1"/>
          <p:nvPr/>
        </p:nvSpPr>
        <p:spPr>
          <a:xfrm>
            <a:off x="726892" y="4609336"/>
            <a:ext cx="4931083" cy="800219"/>
          </a:xfrm>
          <a:prstGeom prst="rect">
            <a:avLst/>
          </a:prstGeom>
          <a:noFill/>
        </p:spPr>
        <p:txBody>
          <a:bodyPr wrap="square" rtlCol="0">
            <a:spAutoFit/>
          </a:bodyPr>
          <a:lstStyle/>
          <a:p>
            <a:r>
              <a:rPr lang="en-US">
                <a:latin typeface="Century Gothic" panose="020B0502020202020204" pitchFamily="34" charset="0"/>
              </a:rPr>
              <a:t>Animation videos are </a:t>
            </a:r>
            <a:r>
              <a:rPr lang="en-US" sz="2800" b="1">
                <a:solidFill>
                  <a:srgbClr val="BF9000"/>
                </a:solidFill>
                <a:latin typeface="Century Gothic" panose="020B0502020202020204" pitchFamily="34" charset="0"/>
              </a:rPr>
              <a:t>0.75</a:t>
            </a:r>
            <a:r>
              <a:rPr lang="en-US">
                <a:latin typeface="Century Gothic" panose="020B0502020202020204" pitchFamily="34" charset="0"/>
              </a:rPr>
              <a:t> times cheaper than live action videos </a:t>
            </a:r>
          </a:p>
        </p:txBody>
      </p:sp>
      <p:sp>
        <p:nvSpPr>
          <p:cNvPr id="4" name="TextBox 3">
            <a:extLst>
              <a:ext uri="{FF2B5EF4-FFF2-40B4-BE49-F238E27FC236}">
                <a16:creationId xmlns:a16="http://schemas.microsoft.com/office/drawing/2014/main" id="{C5834DF4-85EC-4A6D-A863-FBF14B12EC8E}"/>
              </a:ext>
            </a:extLst>
          </p:cNvPr>
          <p:cNvSpPr txBox="1"/>
          <p:nvPr/>
        </p:nvSpPr>
        <p:spPr>
          <a:xfrm>
            <a:off x="568453" y="1282073"/>
            <a:ext cx="11916054" cy="523220"/>
          </a:xfrm>
          <a:prstGeom prst="rect">
            <a:avLst/>
          </a:prstGeom>
          <a:noFill/>
        </p:spPr>
        <p:txBody>
          <a:bodyPr wrap="square" rtlCol="0">
            <a:spAutoFit/>
          </a:bodyPr>
          <a:lstStyle/>
          <a:p>
            <a:r>
              <a:rPr lang="en-US" sz="2800" b="1">
                <a:solidFill>
                  <a:srgbClr val="BF9000"/>
                </a:solidFill>
                <a:latin typeface="Century Gothic"/>
              </a:rPr>
              <a:t>Budget: </a:t>
            </a:r>
            <a:r>
              <a:rPr lang="en-US" sz="2000">
                <a:latin typeface="Century Gothic"/>
              </a:rPr>
              <a:t>$4,500 will be allocated towards the animated, informational video.</a:t>
            </a:r>
          </a:p>
        </p:txBody>
      </p:sp>
      <p:cxnSp>
        <p:nvCxnSpPr>
          <p:cNvPr id="6" name="Straight Connector 5">
            <a:extLst>
              <a:ext uri="{FF2B5EF4-FFF2-40B4-BE49-F238E27FC236}">
                <a16:creationId xmlns:a16="http://schemas.microsoft.com/office/drawing/2014/main" id="{4FCB018C-15FD-4D5D-B631-9558E1FA0301}"/>
              </a:ext>
            </a:extLst>
          </p:cNvPr>
          <p:cNvCxnSpPr>
            <a:cxnSpLocks/>
          </p:cNvCxnSpPr>
          <p:nvPr/>
        </p:nvCxnSpPr>
        <p:spPr>
          <a:xfrm flipV="1">
            <a:off x="596741" y="1846385"/>
            <a:ext cx="10903597" cy="5275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Video camera with solid fill">
            <a:extLst>
              <a:ext uri="{FF2B5EF4-FFF2-40B4-BE49-F238E27FC236}">
                <a16:creationId xmlns:a16="http://schemas.microsoft.com/office/drawing/2014/main" id="{1256FFA9-44B7-4409-837A-E1489494B9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3720"/>
            <a:ext cx="914400" cy="914400"/>
          </a:xfrm>
          <a:prstGeom prst="rect">
            <a:avLst/>
          </a:prstGeom>
        </p:spPr>
      </p:pic>
    </p:spTree>
    <p:extLst>
      <p:ext uri="{BB962C8B-B14F-4D97-AF65-F5344CB8AC3E}">
        <p14:creationId xmlns:p14="http://schemas.microsoft.com/office/powerpoint/2010/main" val="285703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4" y="-18513"/>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8</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10"/>
            <a:ext cx="12750079" cy="1046404"/>
            <a:chOff x="2732" y="509"/>
            <a:chExt cx="12750079"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963933" y="83445"/>
              <a:ext cx="11788878" cy="830997"/>
            </a:xfrm>
            <a:prstGeom prst="rect">
              <a:avLst/>
            </a:prstGeom>
            <a:noFill/>
          </p:spPr>
          <p:txBody>
            <a:bodyPr wrap="square" lIns="91440" tIns="45720" rIns="91440" bIns="45720" rtlCol="0" anchor="t">
              <a:spAutoFit/>
            </a:bodyPr>
            <a:lstStyle/>
            <a:p>
              <a:r>
                <a:rPr lang="en-US" sz="2400">
                  <a:solidFill>
                    <a:schemeClr val="bg1"/>
                  </a:solidFill>
                  <a:latin typeface="Century Gothic"/>
                </a:rPr>
                <a:t>CJAM branded shirts and a quarterly newsletter will assist increasing brand awareness across the Bloomington community. </a:t>
              </a:r>
              <a:endParaRPr lang="en-US" sz="2400">
                <a:solidFill>
                  <a:schemeClr val="bg1"/>
                </a:solidFill>
                <a:latin typeface="Century Gothic" panose="020B0502020202020204" pitchFamily="34" charset="0"/>
              </a:endParaRPr>
            </a:p>
          </p:txBody>
        </p:sp>
      </p:grpSp>
      <p:sp>
        <p:nvSpPr>
          <p:cNvPr id="16" name="Rectangle 15">
            <a:extLst>
              <a:ext uri="{FF2B5EF4-FFF2-40B4-BE49-F238E27FC236}">
                <a16:creationId xmlns:a16="http://schemas.microsoft.com/office/drawing/2014/main" id="{A057EDA6-1A5B-4911-AA71-4FD98F2DB9F9}"/>
              </a:ext>
            </a:extLst>
          </p:cNvPr>
          <p:cNvSpPr/>
          <p:nvPr/>
        </p:nvSpPr>
        <p:spPr>
          <a:xfrm>
            <a:off x="382791" y="1424202"/>
            <a:ext cx="3720905" cy="1634716"/>
          </a:xfrm>
          <a:prstGeom prst="rect">
            <a:avLst/>
          </a:prstGeom>
          <a:solidFill>
            <a:schemeClr val="bg1"/>
          </a:solidFill>
          <a:ln w="285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rgbClr val="00338D"/>
              </a:solidFill>
              <a:latin typeface="Malgun Gothic" panose="020B0503020000020004" pitchFamily="34" charset="-127"/>
              <a:ea typeface="Malgun Gothic" panose="020B0503020000020004" pitchFamily="34" charset="-127"/>
            </a:endParaRPr>
          </a:p>
        </p:txBody>
      </p:sp>
      <p:grpSp>
        <p:nvGrpSpPr>
          <p:cNvPr id="17" name="Group 16">
            <a:extLst>
              <a:ext uri="{FF2B5EF4-FFF2-40B4-BE49-F238E27FC236}">
                <a16:creationId xmlns:a16="http://schemas.microsoft.com/office/drawing/2014/main" id="{1DA926D1-7FFA-4C75-ABC1-56B6DDE8356F}"/>
              </a:ext>
            </a:extLst>
          </p:cNvPr>
          <p:cNvGrpSpPr/>
          <p:nvPr/>
        </p:nvGrpSpPr>
        <p:grpSpPr>
          <a:xfrm>
            <a:off x="4482053" y="1705175"/>
            <a:ext cx="7564952" cy="830997"/>
            <a:chOff x="3849759" y="2152338"/>
            <a:chExt cx="8105684" cy="955157"/>
          </a:xfrm>
        </p:grpSpPr>
        <p:grpSp>
          <p:nvGrpSpPr>
            <p:cNvPr id="18" name="Group 17">
              <a:extLst>
                <a:ext uri="{FF2B5EF4-FFF2-40B4-BE49-F238E27FC236}">
                  <a16:creationId xmlns:a16="http://schemas.microsoft.com/office/drawing/2014/main" id="{0D56B6DD-3C7D-44B2-A94A-6AF6E3BD12E3}"/>
                </a:ext>
              </a:extLst>
            </p:cNvPr>
            <p:cNvGrpSpPr/>
            <p:nvPr/>
          </p:nvGrpSpPr>
          <p:grpSpPr>
            <a:xfrm>
              <a:off x="3849759" y="2152338"/>
              <a:ext cx="6762379" cy="955157"/>
              <a:chOff x="3849759" y="2098122"/>
              <a:chExt cx="6762379" cy="955157"/>
            </a:xfrm>
          </p:grpSpPr>
          <p:sp>
            <p:nvSpPr>
              <p:cNvPr id="25" name="Rectangle 24">
                <a:extLst>
                  <a:ext uri="{FF2B5EF4-FFF2-40B4-BE49-F238E27FC236}">
                    <a16:creationId xmlns:a16="http://schemas.microsoft.com/office/drawing/2014/main" id="{D60C8A9A-4677-4BDC-996D-2F1A01B5D448}"/>
                  </a:ext>
                </a:extLst>
              </p:cNvPr>
              <p:cNvSpPr/>
              <p:nvPr/>
            </p:nvSpPr>
            <p:spPr>
              <a:xfrm>
                <a:off x="3849759" y="2098122"/>
                <a:ext cx="2882741" cy="955157"/>
              </a:xfrm>
              <a:prstGeom prst="rect">
                <a:avLst/>
              </a:prstGeom>
            </p:spPr>
            <p:txBody>
              <a:bodyPr wrap="square" lIns="91440" tIns="45720" rIns="91440" bIns="45720" anchor="t">
                <a:spAutoFit/>
              </a:bodyPr>
              <a:lstStyle/>
              <a:p>
                <a:r>
                  <a:rPr lang="en-US" sz="1600">
                    <a:solidFill>
                      <a:srgbClr val="002060"/>
                    </a:solidFill>
                    <a:latin typeface="Century Gothic"/>
                  </a:rPr>
                  <a:t>*Say branded apparel helps recall the company’s name </a:t>
                </a:r>
                <a:endParaRPr lang="en-US" sz="1600">
                  <a:solidFill>
                    <a:srgbClr val="002060"/>
                  </a:solidFill>
                  <a:latin typeface="Century Gothic" panose="020B0502020202020204" pitchFamily="34" charset="0"/>
                </a:endParaRPr>
              </a:p>
            </p:txBody>
          </p:sp>
          <p:sp>
            <p:nvSpPr>
              <p:cNvPr id="27" name="Rectangle 26">
                <a:extLst>
                  <a:ext uri="{FF2B5EF4-FFF2-40B4-BE49-F238E27FC236}">
                    <a16:creationId xmlns:a16="http://schemas.microsoft.com/office/drawing/2014/main" id="{86B0FDB7-11AE-4F86-939F-F1962B79FBE5}"/>
                  </a:ext>
                </a:extLst>
              </p:cNvPr>
              <p:cNvSpPr/>
              <p:nvPr/>
            </p:nvSpPr>
            <p:spPr>
              <a:xfrm>
                <a:off x="6732500" y="2309989"/>
                <a:ext cx="3879638" cy="51295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Century Gothic" panose="020B0502020202020204" pitchFamily="34" charset="0"/>
                </a:endParaRPr>
              </a:p>
            </p:txBody>
          </p:sp>
        </p:grpSp>
        <p:sp>
          <p:nvSpPr>
            <p:cNvPr id="19" name="Rectangle 18">
              <a:extLst>
                <a:ext uri="{FF2B5EF4-FFF2-40B4-BE49-F238E27FC236}">
                  <a16:creationId xmlns:a16="http://schemas.microsoft.com/office/drawing/2014/main" id="{AC7562A3-1B7E-406E-A673-0D8FD61940F4}"/>
                </a:ext>
              </a:extLst>
            </p:cNvPr>
            <p:cNvSpPr/>
            <p:nvPr/>
          </p:nvSpPr>
          <p:spPr>
            <a:xfrm>
              <a:off x="11283524" y="2423296"/>
              <a:ext cx="671919" cy="389138"/>
            </a:xfrm>
            <a:prstGeom prst="rect">
              <a:avLst/>
            </a:prstGeom>
          </p:spPr>
          <p:txBody>
            <a:bodyPr wrap="none">
              <a:spAutoFit/>
            </a:bodyPr>
            <a:lstStyle/>
            <a:p>
              <a:r>
                <a:rPr lang="en-US" sz="1600">
                  <a:solidFill>
                    <a:srgbClr val="002060"/>
                  </a:solidFill>
                  <a:latin typeface="Century Gothic" panose="020B0502020202020204" pitchFamily="34" charset="0"/>
                  <a:ea typeface="Malgun Gothic" panose="020B0503020000020004" pitchFamily="34" charset="-127"/>
                </a:rPr>
                <a:t>85% </a:t>
              </a:r>
              <a:endParaRPr lang="en-US" sz="1600">
                <a:solidFill>
                  <a:srgbClr val="002060"/>
                </a:solidFill>
                <a:latin typeface="Century Gothic" panose="020B0502020202020204" pitchFamily="34" charset="0"/>
              </a:endParaRPr>
            </a:p>
          </p:txBody>
        </p:sp>
      </p:grpSp>
      <p:sp>
        <p:nvSpPr>
          <p:cNvPr id="37" name="Rectangle 36">
            <a:extLst>
              <a:ext uri="{FF2B5EF4-FFF2-40B4-BE49-F238E27FC236}">
                <a16:creationId xmlns:a16="http://schemas.microsoft.com/office/drawing/2014/main" id="{9743778E-A668-4170-9ACA-10DC631670C5}"/>
              </a:ext>
            </a:extLst>
          </p:cNvPr>
          <p:cNvSpPr/>
          <p:nvPr/>
        </p:nvSpPr>
        <p:spPr>
          <a:xfrm>
            <a:off x="993551" y="1273873"/>
            <a:ext cx="2363147" cy="338554"/>
          </a:xfrm>
          <a:prstGeom prst="rect">
            <a:avLst/>
          </a:prstGeom>
          <a:solidFill>
            <a:schemeClr val="bg1"/>
          </a:solidFill>
        </p:spPr>
        <p:txBody>
          <a:bodyPr wrap="none">
            <a:spAutoFit/>
          </a:bodyPr>
          <a:lstStyle/>
          <a:p>
            <a:r>
              <a:rPr lang="en-US" sz="1600" b="1">
                <a:solidFill>
                  <a:srgbClr val="00338D"/>
                </a:solidFill>
                <a:latin typeface="Century Gothic" panose="020B0502020202020204" pitchFamily="34" charset="0"/>
                <a:ea typeface="Malgun Gothic" panose="020B0503020000020004" pitchFamily="34" charset="-127"/>
              </a:rPr>
              <a:t>CJAM Branded T-shirt </a:t>
            </a:r>
          </a:p>
        </p:txBody>
      </p:sp>
      <p:grpSp>
        <p:nvGrpSpPr>
          <p:cNvPr id="38" name="Group 37">
            <a:extLst>
              <a:ext uri="{FF2B5EF4-FFF2-40B4-BE49-F238E27FC236}">
                <a16:creationId xmlns:a16="http://schemas.microsoft.com/office/drawing/2014/main" id="{63D10D22-BF9E-4A1A-90CC-4C848FEA17AA}"/>
              </a:ext>
            </a:extLst>
          </p:cNvPr>
          <p:cNvGrpSpPr/>
          <p:nvPr/>
        </p:nvGrpSpPr>
        <p:grpSpPr>
          <a:xfrm>
            <a:off x="4482053" y="2643419"/>
            <a:ext cx="7564952" cy="830997"/>
            <a:chOff x="3849759" y="2152338"/>
            <a:chExt cx="8105684" cy="955156"/>
          </a:xfrm>
        </p:grpSpPr>
        <p:grpSp>
          <p:nvGrpSpPr>
            <p:cNvPr id="39" name="Group 38">
              <a:extLst>
                <a:ext uri="{FF2B5EF4-FFF2-40B4-BE49-F238E27FC236}">
                  <a16:creationId xmlns:a16="http://schemas.microsoft.com/office/drawing/2014/main" id="{6D80A70E-4E87-4145-99B2-7C6D42F716DD}"/>
                </a:ext>
              </a:extLst>
            </p:cNvPr>
            <p:cNvGrpSpPr/>
            <p:nvPr/>
          </p:nvGrpSpPr>
          <p:grpSpPr>
            <a:xfrm>
              <a:off x="3849759" y="2152338"/>
              <a:ext cx="5765484" cy="955156"/>
              <a:chOff x="3849759" y="2098122"/>
              <a:chExt cx="5765484" cy="955156"/>
            </a:xfrm>
          </p:grpSpPr>
          <p:sp>
            <p:nvSpPr>
              <p:cNvPr id="41" name="Rectangle 40">
                <a:extLst>
                  <a:ext uri="{FF2B5EF4-FFF2-40B4-BE49-F238E27FC236}">
                    <a16:creationId xmlns:a16="http://schemas.microsoft.com/office/drawing/2014/main" id="{592AB0A3-9D46-4C5E-B2BF-3CA24DAC4002}"/>
                  </a:ext>
                </a:extLst>
              </p:cNvPr>
              <p:cNvSpPr/>
              <p:nvPr/>
            </p:nvSpPr>
            <p:spPr>
              <a:xfrm>
                <a:off x="3849759" y="2098122"/>
                <a:ext cx="2882741" cy="955156"/>
              </a:xfrm>
              <a:prstGeom prst="rect">
                <a:avLst/>
              </a:prstGeom>
            </p:spPr>
            <p:txBody>
              <a:bodyPr wrap="square" lIns="91440" tIns="45720" rIns="91440" bIns="45720" anchor="t">
                <a:spAutoFit/>
              </a:bodyPr>
              <a:lstStyle/>
              <a:p>
                <a:r>
                  <a:rPr lang="en-US" sz="1600">
                    <a:solidFill>
                      <a:srgbClr val="002060"/>
                    </a:solidFill>
                    <a:latin typeface="Century Gothic" panose="020B0502020202020204" pitchFamily="34" charset="0"/>
                  </a:rPr>
                  <a:t>*Feel more favorable to firms who gave them free shirts </a:t>
                </a:r>
              </a:p>
            </p:txBody>
          </p:sp>
          <p:sp>
            <p:nvSpPr>
              <p:cNvPr id="42" name="Rectangle 41">
                <a:extLst>
                  <a:ext uri="{FF2B5EF4-FFF2-40B4-BE49-F238E27FC236}">
                    <a16:creationId xmlns:a16="http://schemas.microsoft.com/office/drawing/2014/main" id="{3B1D77A7-6CE8-4476-B4C5-5A29F7244FF8}"/>
                  </a:ext>
                </a:extLst>
              </p:cNvPr>
              <p:cNvSpPr/>
              <p:nvPr/>
            </p:nvSpPr>
            <p:spPr>
              <a:xfrm>
                <a:off x="6732501" y="2309989"/>
                <a:ext cx="2882742" cy="51295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40" name="Rectangle 39">
              <a:extLst>
                <a:ext uri="{FF2B5EF4-FFF2-40B4-BE49-F238E27FC236}">
                  <a16:creationId xmlns:a16="http://schemas.microsoft.com/office/drawing/2014/main" id="{04830219-4D8E-4809-B0C1-4E95A1CA9279}"/>
                </a:ext>
              </a:extLst>
            </p:cNvPr>
            <p:cNvSpPr/>
            <p:nvPr/>
          </p:nvSpPr>
          <p:spPr>
            <a:xfrm>
              <a:off x="11283524" y="2423296"/>
              <a:ext cx="671919" cy="389137"/>
            </a:xfrm>
            <a:prstGeom prst="rect">
              <a:avLst/>
            </a:prstGeom>
          </p:spPr>
          <p:txBody>
            <a:bodyPr wrap="none">
              <a:spAutoFit/>
            </a:bodyPr>
            <a:lstStyle/>
            <a:p>
              <a:r>
                <a:rPr lang="en-US" sz="1600">
                  <a:solidFill>
                    <a:srgbClr val="002060"/>
                  </a:solidFill>
                  <a:latin typeface="Century Gothic" panose="020B0502020202020204" pitchFamily="34" charset="0"/>
                  <a:ea typeface="Malgun Gothic" panose="020B0503020000020004" pitchFamily="34" charset="-127"/>
                </a:rPr>
                <a:t>57% </a:t>
              </a:r>
              <a:endParaRPr lang="en-US" sz="1600">
                <a:solidFill>
                  <a:srgbClr val="002060"/>
                </a:solidFill>
                <a:latin typeface="Century Gothic" panose="020B0502020202020204" pitchFamily="34" charset="0"/>
              </a:endParaRPr>
            </a:p>
          </p:txBody>
        </p:sp>
      </p:grpSp>
      <p:sp>
        <p:nvSpPr>
          <p:cNvPr id="43" name="Rectangle 42">
            <a:extLst>
              <a:ext uri="{FF2B5EF4-FFF2-40B4-BE49-F238E27FC236}">
                <a16:creationId xmlns:a16="http://schemas.microsoft.com/office/drawing/2014/main" id="{2B90121D-D350-45AB-9469-A80288BE60D2}"/>
              </a:ext>
            </a:extLst>
          </p:cNvPr>
          <p:cNvSpPr/>
          <p:nvPr/>
        </p:nvSpPr>
        <p:spPr>
          <a:xfrm>
            <a:off x="506733" y="1653801"/>
            <a:ext cx="3434645" cy="1569660"/>
          </a:xfrm>
          <a:prstGeom prst="rect">
            <a:avLst/>
          </a:prstGeom>
        </p:spPr>
        <p:txBody>
          <a:bodyPr wrap="square">
            <a:spAutoFit/>
          </a:bodyPr>
          <a:lstStyle/>
          <a:p>
            <a:r>
              <a:rPr lang="en-US" sz="1600" b="1">
                <a:latin typeface="Century Gothic" panose="020B0502020202020204" pitchFamily="34" charset="0"/>
                <a:ea typeface="Malgun Gothic" panose="020B0503020000020004" pitchFamily="34" charset="-127"/>
              </a:rPr>
              <a:t>Eye-catching design </a:t>
            </a:r>
            <a:r>
              <a:rPr lang="en-US" sz="1600">
                <a:latin typeface="Century Gothic" panose="020B0502020202020204" pitchFamily="34" charset="0"/>
                <a:ea typeface="Malgun Gothic" panose="020B0503020000020004" pitchFamily="34" charset="-127"/>
              </a:rPr>
              <a:t>with CJAM logo, description of services, contact information, and scannable QR code. Made by black owned print shop. </a:t>
            </a:r>
          </a:p>
          <a:p>
            <a:endParaRPr lang="en-US" sz="1600">
              <a:latin typeface="Century Gothic" panose="020B0502020202020204" pitchFamily="34" charset="0"/>
              <a:ea typeface="Malgun Gothic" panose="020B0503020000020004" pitchFamily="34" charset="-127"/>
            </a:endParaRPr>
          </a:p>
        </p:txBody>
      </p:sp>
      <p:sp>
        <p:nvSpPr>
          <p:cNvPr id="44" name="Rectangle 43">
            <a:extLst>
              <a:ext uri="{FF2B5EF4-FFF2-40B4-BE49-F238E27FC236}">
                <a16:creationId xmlns:a16="http://schemas.microsoft.com/office/drawing/2014/main" id="{8B1FA3F4-B1CC-441F-90BA-F44CA6AEAA80}"/>
              </a:ext>
            </a:extLst>
          </p:cNvPr>
          <p:cNvSpPr/>
          <p:nvPr/>
        </p:nvSpPr>
        <p:spPr>
          <a:xfrm>
            <a:off x="4449407" y="1262016"/>
            <a:ext cx="7129844" cy="338554"/>
          </a:xfrm>
          <a:prstGeom prst="rect">
            <a:avLst/>
          </a:prstGeom>
          <a:solidFill>
            <a:schemeClr val="bg2">
              <a:lumMod val="90000"/>
            </a:schemeClr>
          </a:solidFill>
        </p:spPr>
        <p:txBody>
          <a:bodyPr wrap="square">
            <a:spAutoFit/>
          </a:bodyPr>
          <a:lstStyle/>
          <a:p>
            <a:r>
              <a:rPr lang="en-US" sz="1600" i="1">
                <a:latin typeface="Century Gothic" panose="020B0502020202020204" pitchFamily="34" charset="0"/>
                <a:ea typeface="Malgun Gothic" panose="020B0503020000020004" pitchFamily="34" charset="-127"/>
              </a:rPr>
              <a:t>US Consumer Habits </a:t>
            </a:r>
          </a:p>
        </p:txBody>
      </p:sp>
      <p:cxnSp>
        <p:nvCxnSpPr>
          <p:cNvPr id="45" name="Connector: Elbow 44">
            <a:extLst>
              <a:ext uri="{FF2B5EF4-FFF2-40B4-BE49-F238E27FC236}">
                <a16:creationId xmlns:a16="http://schemas.microsoft.com/office/drawing/2014/main" id="{E699112A-00C4-4178-A54B-4B7287144E16}"/>
              </a:ext>
            </a:extLst>
          </p:cNvPr>
          <p:cNvCxnSpPr>
            <a:cxnSpLocks/>
            <a:endCxn id="41" idx="1"/>
          </p:cNvCxnSpPr>
          <p:nvPr/>
        </p:nvCxnSpPr>
        <p:spPr>
          <a:xfrm rot="16200000" flipH="1">
            <a:off x="4105488" y="2682353"/>
            <a:ext cx="551198" cy="201931"/>
          </a:xfrm>
          <a:prstGeom prst="bentConnector2">
            <a:avLst/>
          </a:prstGeom>
          <a:ln w="28575">
            <a:solidFill>
              <a:srgbClr val="00338D"/>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15B0F11-D542-4793-994C-DC0453DBD02F}"/>
              </a:ext>
            </a:extLst>
          </p:cNvPr>
          <p:cNvCxnSpPr>
            <a:cxnSpLocks/>
            <a:endCxn id="25" idx="1"/>
          </p:cNvCxnSpPr>
          <p:nvPr/>
        </p:nvCxnSpPr>
        <p:spPr>
          <a:xfrm flipV="1">
            <a:off x="4078190" y="2120674"/>
            <a:ext cx="403863" cy="383740"/>
          </a:xfrm>
          <a:prstGeom prst="bentConnector3">
            <a:avLst>
              <a:gd name="adj1" fmla="val 50000"/>
            </a:avLst>
          </a:prstGeom>
          <a:ln w="28575">
            <a:solidFill>
              <a:srgbClr val="00338D"/>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23AFBA83-06A7-4872-A963-C560390092F9}"/>
              </a:ext>
            </a:extLst>
          </p:cNvPr>
          <p:cNvGrpSpPr/>
          <p:nvPr/>
        </p:nvGrpSpPr>
        <p:grpSpPr>
          <a:xfrm>
            <a:off x="4482052" y="3860138"/>
            <a:ext cx="7564954" cy="584775"/>
            <a:chOff x="3849758" y="2281791"/>
            <a:chExt cx="8105685" cy="672146"/>
          </a:xfrm>
        </p:grpSpPr>
        <p:grpSp>
          <p:nvGrpSpPr>
            <p:cNvPr id="49" name="Group 48">
              <a:extLst>
                <a:ext uri="{FF2B5EF4-FFF2-40B4-BE49-F238E27FC236}">
                  <a16:creationId xmlns:a16="http://schemas.microsoft.com/office/drawing/2014/main" id="{6489B78B-0F03-446D-A97B-1504687BB840}"/>
                </a:ext>
              </a:extLst>
            </p:cNvPr>
            <p:cNvGrpSpPr/>
            <p:nvPr/>
          </p:nvGrpSpPr>
          <p:grpSpPr>
            <a:xfrm>
              <a:off x="3849758" y="2281791"/>
              <a:ext cx="5682134" cy="672146"/>
              <a:chOff x="3849758" y="2227575"/>
              <a:chExt cx="5682134" cy="672146"/>
            </a:xfrm>
          </p:grpSpPr>
          <p:sp>
            <p:nvSpPr>
              <p:cNvPr id="51" name="Rectangle 50">
                <a:extLst>
                  <a:ext uri="{FF2B5EF4-FFF2-40B4-BE49-F238E27FC236}">
                    <a16:creationId xmlns:a16="http://schemas.microsoft.com/office/drawing/2014/main" id="{58AFC145-CB9E-44A1-9DB4-091CE5901332}"/>
                  </a:ext>
                </a:extLst>
              </p:cNvPr>
              <p:cNvSpPr/>
              <p:nvPr/>
            </p:nvSpPr>
            <p:spPr>
              <a:xfrm>
                <a:off x="3849758" y="2227575"/>
                <a:ext cx="2882741" cy="672146"/>
              </a:xfrm>
              <a:prstGeom prst="rect">
                <a:avLst/>
              </a:prstGeom>
            </p:spPr>
            <p:txBody>
              <a:bodyPr wrap="square" lIns="91440" tIns="45720" rIns="91440" bIns="45720" anchor="t">
                <a:spAutoFit/>
              </a:bodyPr>
              <a:lstStyle/>
              <a:p>
                <a:r>
                  <a:rPr lang="en-US" sz="1600">
                    <a:solidFill>
                      <a:srgbClr val="BF9000"/>
                    </a:solidFill>
                    <a:latin typeface="Century Gothic" panose="020B0502020202020204" pitchFamily="34" charset="0"/>
                  </a:rPr>
                  <a:t>Don’t volunteer because they haven’t been asked </a:t>
                </a:r>
              </a:p>
            </p:txBody>
          </p:sp>
          <p:sp>
            <p:nvSpPr>
              <p:cNvPr id="52" name="Rectangle 51">
                <a:extLst>
                  <a:ext uri="{FF2B5EF4-FFF2-40B4-BE49-F238E27FC236}">
                    <a16:creationId xmlns:a16="http://schemas.microsoft.com/office/drawing/2014/main" id="{06C262C8-D3CB-4197-873C-73D89329EED5}"/>
                  </a:ext>
                </a:extLst>
              </p:cNvPr>
              <p:cNvSpPr/>
              <p:nvPr/>
            </p:nvSpPr>
            <p:spPr>
              <a:xfrm>
                <a:off x="6732499" y="2295581"/>
                <a:ext cx="2799393" cy="512950"/>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BF9000"/>
                  </a:solidFill>
                  <a:latin typeface="Century Gothic" panose="020B0502020202020204" pitchFamily="34" charset="0"/>
                </a:endParaRPr>
              </a:p>
            </p:txBody>
          </p:sp>
        </p:grpSp>
        <p:sp>
          <p:nvSpPr>
            <p:cNvPr id="50" name="Rectangle 49">
              <a:extLst>
                <a:ext uri="{FF2B5EF4-FFF2-40B4-BE49-F238E27FC236}">
                  <a16:creationId xmlns:a16="http://schemas.microsoft.com/office/drawing/2014/main" id="{961E87D8-F88F-462A-983E-F403ABF9BA56}"/>
                </a:ext>
              </a:extLst>
            </p:cNvPr>
            <p:cNvSpPr/>
            <p:nvPr/>
          </p:nvSpPr>
          <p:spPr>
            <a:xfrm>
              <a:off x="11283524" y="2423296"/>
              <a:ext cx="671919" cy="389137"/>
            </a:xfrm>
            <a:prstGeom prst="rect">
              <a:avLst/>
            </a:prstGeom>
          </p:spPr>
          <p:txBody>
            <a:bodyPr wrap="none">
              <a:spAutoFit/>
            </a:bodyPr>
            <a:lstStyle/>
            <a:p>
              <a:r>
                <a:rPr lang="en-US" sz="1600">
                  <a:solidFill>
                    <a:srgbClr val="BF9000"/>
                  </a:solidFill>
                  <a:latin typeface="Century Gothic" panose="020B0502020202020204" pitchFamily="34" charset="0"/>
                  <a:ea typeface="Malgun Gothic" panose="020B0503020000020004" pitchFamily="34" charset="-127"/>
                </a:rPr>
                <a:t>45% </a:t>
              </a:r>
              <a:endParaRPr lang="en-US" sz="1600">
                <a:solidFill>
                  <a:srgbClr val="BF9000"/>
                </a:solidFill>
                <a:latin typeface="Century Gothic" panose="020B0502020202020204" pitchFamily="34" charset="0"/>
              </a:endParaRPr>
            </a:p>
          </p:txBody>
        </p:sp>
      </p:grpSp>
      <p:grpSp>
        <p:nvGrpSpPr>
          <p:cNvPr id="53" name="Group 52">
            <a:extLst>
              <a:ext uri="{FF2B5EF4-FFF2-40B4-BE49-F238E27FC236}">
                <a16:creationId xmlns:a16="http://schemas.microsoft.com/office/drawing/2014/main" id="{4ED10129-0B14-4BD0-8B1E-2C5C7BDF7CAD}"/>
              </a:ext>
            </a:extLst>
          </p:cNvPr>
          <p:cNvGrpSpPr/>
          <p:nvPr/>
        </p:nvGrpSpPr>
        <p:grpSpPr>
          <a:xfrm>
            <a:off x="4442569" y="4639569"/>
            <a:ext cx="7564952" cy="830997"/>
            <a:chOff x="3849758" y="2281791"/>
            <a:chExt cx="8105685" cy="955156"/>
          </a:xfrm>
        </p:grpSpPr>
        <p:grpSp>
          <p:nvGrpSpPr>
            <p:cNvPr id="54" name="Group 53">
              <a:extLst>
                <a:ext uri="{FF2B5EF4-FFF2-40B4-BE49-F238E27FC236}">
                  <a16:creationId xmlns:a16="http://schemas.microsoft.com/office/drawing/2014/main" id="{9EDDBE04-24B2-4173-A82E-AAE56E47318E}"/>
                </a:ext>
              </a:extLst>
            </p:cNvPr>
            <p:cNvGrpSpPr/>
            <p:nvPr/>
          </p:nvGrpSpPr>
          <p:grpSpPr>
            <a:xfrm>
              <a:off x="3849758" y="2281791"/>
              <a:ext cx="5724439" cy="955156"/>
              <a:chOff x="3849758" y="2227575"/>
              <a:chExt cx="5724439" cy="955156"/>
            </a:xfrm>
          </p:grpSpPr>
          <p:sp>
            <p:nvSpPr>
              <p:cNvPr id="56" name="Rectangle 55">
                <a:extLst>
                  <a:ext uri="{FF2B5EF4-FFF2-40B4-BE49-F238E27FC236}">
                    <a16:creationId xmlns:a16="http://schemas.microsoft.com/office/drawing/2014/main" id="{4CBEF561-0117-49CE-B18A-C6A3C0009F8F}"/>
                  </a:ext>
                </a:extLst>
              </p:cNvPr>
              <p:cNvSpPr/>
              <p:nvPr/>
            </p:nvSpPr>
            <p:spPr>
              <a:xfrm>
                <a:off x="3849758" y="2227575"/>
                <a:ext cx="2882741" cy="955156"/>
              </a:xfrm>
              <a:prstGeom prst="rect">
                <a:avLst/>
              </a:prstGeom>
            </p:spPr>
            <p:txBody>
              <a:bodyPr wrap="square" lIns="91440" tIns="45720" rIns="91440" bIns="45720" anchor="t">
                <a:spAutoFit/>
              </a:bodyPr>
              <a:lstStyle/>
              <a:p>
                <a:r>
                  <a:rPr lang="en-US" sz="1600">
                    <a:solidFill>
                      <a:srgbClr val="BF9000"/>
                    </a:solidFill>
                    <a:latin typeface="Century Gothic" panose="020B0502020202020204" pitchFamily="34" charset="0"/>
                  </a:rPr>
                  <a:t>Forwarded a message from a charity to a friend or colleague</a:t>
                </a:r>
              </a:p>
            </p:txBody>
          </p:sp>
          <p:sp>
            <p:nvSpPr>
              <p:cNvPr id="57" name="Rectangle 56">
                <a:extLst>
                  <a:ext uri="{FF2B5EF4-FFF2-40B4-BE49-F238E27FC236}">
                    <a16:creationId xmlns:a16="http://schemas.microsoft.com/office/drawing/2014/main" id="{A883D35A-8295-4EB6-B46B-ACB250E7A546}"/>
                  </a:ext>
                </a:extLst>
              </p:cNvPr>
              <p:cNvSpPr/>
              <p:nvPr/>
            </p:nvSpPr>
            <p:spPr>
              <a:xfrm>
                <a:off x="6774804" y="2397867"/>
                <a:ext cx="2799393" cy="512951"/>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BF9000"/>
                  </a:solidFill>
                  <a:latin typeface="Century Gothic" panose="020B0502020202020204" pitchFamily="34" charset="0"/>
                </a:endParaRPr>
              </a:p>
            </p:txBody>
          </p:sp>
        </p:grpSp>
        <p:sp>
          <p:nvSpPr>
            <p:cNvPr id="55" name="Rectangle 54">
              <a:extLst>
                <a:ext uri="{FF2B5EF4-FFF2-40B4-BE49-F238E27FC236}">
                  <a16:creationId xmlns:a16="http://schemas.microsoft.com/office/drawing/2014/main" id="{0774F90F-853D-45E3-AE26-F81594EAC0BA}"/>
                </a:ext>
              </a:extLst>
            </p:cNvPr>
            <p:cNvSpPr/>
            <p:nvPr/>
          </p:nvSpPr>
          <p:spPr>
            <a:xfrm>
              <a:off x="11283524" y="2423296"/>
              <a:ext cx="671919" cy="389137"/>
            </a:xfrm>
            <a:prstGeom prst="rect">
              <a:avLst/>
            </a:prstGeom>
          </p:spPr>
          <p:txBody>
            <a:bodyPr wrap="none">
              <a:spAutoFit/>
            </a:bodyPr>
            <a:lstStyle/>
            <a:p>
              <a:r>
                <a:rPr lang="en-US" sz="1600">
                  <a:solidFill>
                    <a:srgbClr val="BF9000"/>
                  </a:solidFill>
                  <a:latin typeface="Century Gothic" panose="020B0502020202020204" pitchFamily="34" charset="0"/>
                  <a:ea typeface="Malgun Gothic" panose="020B0503020000020004" pitchFamily="34" charset="-127"/>
                </a:rPr>
                <a:t>42% </a:t>
              </a:r>
              <a:endParaRPr lang="en-US" sz="1600">
                <a:solidFill>
                  <a:srgbClr val="BF9000"/>
                </a:solidFill>
                <a:latin typeface="Century Gothic" panose="020B0502020202020204" pitchFamily="34" charset="0"/>
              </a:endParaRPr>
            </a:p>
          </p:txBody>
        </p:sp>
      </p:grpSp>
      <p:grpSp>
        <p:nvGrpSpPr>
          <p:cNvPr id="58" name="Group 57">
            <a:extLst>
              <a:ext uri="{FF2B5EF4-FFF2-40B4-BE49-F238E27FC236}">
                <a16:creationId xmlns:a16="http://schemas.microsoft.com/office/drawing/2014/main" id="{0554DBA8-C7CA-4760-86DE-6D00B7B1AC7D}"/>
              </a:ext>
            </a:extLst>
          </p:cNvPr>
          <p:cNvGrpSpPr/>
          <p:nvPr/>
        </p:nvGrpSpPr>
        <p:grpSpPr>
          <a:xfrm>
            <a:off x="4442569" y="5699128"/>
            <a:ext cx="7604437" cy="830997"/>
            <a:chOff x="3821608" y="2412648"/>
            <a:chExt cx="8147989" cy="955156"/>
          </a:xfrm>
        </p:grpSpPr>
        <p:grpSp>
          <p:nvGrpSpPr>
            <p:cNvPr id="59" name="Group 58">
              <a:extLst>
                <a:ext uri="{FF2B5EF4-FFF2-40B4-BE49-F238E27FC236}">
                  <a16:creationId xmlns:a16="http://schemas.microsoft.com/office/drawing/2014/main" id="{D1DF0F63-9E32-49AA-848C-8F978D68F30F}"/>
                </a:ext>
              </a:extLst>
            </p:cNvPr>
            <p:cNvGrpSpPr/>
            <p:nvPr/>
          </p:nvGrpSpPr>
          <p:grpSpPr>
            <a:xfrm>
              <a:off x="3821608" y="2412648"/>
              <a:ext cx="5319023" cy="955156"/>
              <a:chOff x="3821608" y="2358432"/>
              <a:chExt cx="5319023" cy="955156"/>
            </a:xfrm>
          </p:grpSpPr>
          <p:sp>
            <p:nvSpPr>
              <p:cNvPr id="61" name="Rectangle 60">
                <a:extLst>
                  <a:ext uri="{FF2B5EF4-FFF2-40B4-BE49-F238E27FC236}">
                    <a16:creationId xmlns:a16="http://schemas.microsoft.com/office/drawing/2014/main" id="{E109C080-87BD-49BE-B2B4-CA3B29039490}"/>
                  </a:ext>
                </a:extLst>
              </p:cNvPr>
              <p:cNvSpPr/>
              <p:nvPr/>
            </p:nvSpPr>
            <p:spPr>
              <a:xfrm>
                <a:off x="3821608" y="2358432"/>
                <a:ext cx="2797472" cy="955156"/>
              </a:xfrm>
              <a:prstGeom prst="rect">
                <a:avLst/>
              </a:prstGeom>
            </p:spPr>
            <p:txBody>
              <a:bodyPr wrap="square" lIns="91440" tIns="45720" rIns="91440" bIns="45720" anchor="t">
                <a:spAutoFit/>
              </a:bodyPr>
              <a:lstStyle/>
              <a:p>
                <a:r>
                  <a:rPr lang="en-US" sz="1600">
                    <a:solidFill>
                      <a:srgbClr val="BF9000"/>
                    </a:solidFill>
                    <a:latin typeface="Century Gothic" panose="020B0502020202020204" pitchFamily="34" charset="0"/>
                  </a:rPr>
                  <a:t>Would donate again,  if charity showed how money was spent </a:t>
                </a:r>
              </a:p>
            </p:txBody>
          </p:sp>
          <p:sp>
            <p:nvSpPr>
              <p:cNvPr id="62" name="Rectangle 61">
                <a:extLst>
                  <a:ext uri="{FF2B5EF4-FFF2-40B4-BE49-F238E27FC236}">
                    <a16:creationId xmlns:a16="http://schemas.microsoft.com/office/drawing/2014/main" id="{57A71523-9D95-4CE3-9531-1B494242AFFD}"/>
                  </a:ext>
                </a:extLst>
              </p:cNvPr>
              <p:cNvSpPr/>
              <p:nvPr/>
            </p:nvSpPr>
            <p:spPr>
              <a:xfrm>
                <a:off x="6746653" y="2630926"/>
                <a:ext cx="2393978" cy="512951"/>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BF9000"/>
                  </a:solidFill>
                  <a:latin typeface="Century Gothic" panose="020B0502020202020204" pitchFamily="34" charset="0"/>
                </a:endParaRPr>
              </a:p>
            </p:txBody>
          </p:sp>
        </p:grpSp>
        <p:sp>
          <p:nvSpPr>
            <p:cNvPr id="60" name="Rectangle 59">
              <a:extLst>
                <a:ext uri="{FF2B5EF4-FFF2-40B4-BE49-F238E27FC236}">
                  <a16:creationId xmlns:a16="http://schemas.microsoft.com/office/drawing/2014/main" id="{00AB5A79-DDDE-4D46-95A6-82C2352E83CC}"/>
                </a:ext>
              </a:extLst>
            </p:cNvPr>
            <p:cNvSpPr/>
            <p:nvPr/>
          </p:nvSpPr>
          <p:spPr>
            <a:xfrm>
              <a:off x="11297678" y="2616508"/>
              <a:ext cx="671919" cy="389137"/>
            </a:xfrm>
            <a:prstGeom prst="rect">
              <a:avLst/>
            </a:prstGeom>
          </p:spPr>
          <p:txBody>
            <a:bodyPr wrap="none">
              <a:spAutoFit/>
            </a:bodyPr>
            <a:lstStyle/>
            <a:p>
              <a:r>
                <a:rPr lang="en-US" sz="1600">
                  <a:solidFill>
                    <a:srgbClr val="BF9000"/>
                  </a:solidFill>
                  <a:latin typeface="Century Gothic" panose="020B0502020202020204" pitchFamily="34" charset="0"/>
                  <a:ea typeface="Malgun Gothic" panose="020B0503020000020004" pitchFamily="34" charset="-127"/>
                </a:rPr>
                <a:t>33% </a:t>
              </a:r>
              <a:endParaRPr lang="en-US" sz="1600">
                <a:solidFill>
                  <a:srgbClr val="BF9000"/>
                </a:solidFill>
                <a:latin typeface="Century Gothic" panose="020B0502020202020204" pitchFamily="34" charset="0"/>
              </a:endParaRPr>
            </a:p>
          </p:txBody>
        </p:sp>
      </p:grpSp>
      <p:sp>
        <p:nvSpPr>
          <p:cNvPr id="63" name="Rectangle 62">
            <a:extLst>
              <a:ext uri="{FF2B5EF4-FFF2-40B4-BE49-F238E27FC236}">
                <a16:creationId xmlns:a16="http://schemas.microsoft.com/office/drawing/2014/main" id="{38760291-9C75-40BD-9F82-7376275E103A}"/>
              </a:ext>
            </a:extLst>
          </p:cNvPr>
          <p:cNvSpPr/>
          <p:nvPr/>
        </p:nvSpPr>
        <p:spPr>
          <a:xfrm>
            <a:off x="398873" y="3578502"/>
            <a:ext cx="3720905" cy="2412791"/>
          </a:xfrm>
          <a:prstGeom prst="rect">
            <a:avLst/>
          </a:prstGeom>
          <a:solidFill>
            <a:schemeClr val="bg1"/>
          </a:solidFill>
          <a:ln w="28575">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rgbClr val="00338D"/>
              </a:solidFill>
              <a:latin typeface="Malgun Gothic" panose="020B0503020000020004" pitchFamily="34" charset="-127"/>
              <a:ea typeface="Malgun Gothic" panose="020B0503020000020004" pitchFamily="34" charset="-127"/>
            </a:endParaRPr>
          </a:p>
        </p:txBody>
      </p:sp>
      <p:sp>
        <p:nvSpPr>
          <p:cNvPr id="64" name="Rectangle 63">
            <a:extLst>
              <a:ext uri="{FF2B5EF4-FFF2-40B4-BE49-F238E27FC236}">
                <a16:creationId xmlns:a16="http://schemas.microsoft.com/office/drawing/2014/main" id="{3270337C-61D0-4F0C-8CEC-E3D883038C78}"/>
              </a:ext>
            </a:extLst>
          </p:cNvPr>
          <p:cNvSpPr/>
          <p:nvPr/>
        </p:nvSpPr>
        <p:spPr>
          <a:xfrm>
            <a:off x="1121830" y="3411982"/>
            <a:ext cx="2204450" cy="338554"/>
          </a:xfrm>
          <a:prstGeom prst="rect">
            <a:avLst/>
          </a:prstGeom>
          <a:solidFill>
            <a:schemeClr val="bg1"/>
          </a:solidFill>
        </p:spPr>
        <p:txBody>
          <a:bodyPr wrap="none">
            <a:spAutoFit/>
          </a:bodyPr>
          <a:lstStyle/>
          <a:p>
            <a:r>
              <a:rPr lang="en-US" sz="1600" b="1">
                <a:solidFill>
                  <a:srgbClr val="BF9000"/>
                </a:solidFill>
                <a:latin typeface="Century Gothic" panose="020B0502020202020204" pitchFamily="34" charset="0"/>
                <a:ea typeface="Malgun Gothic" panose="020B0503020000020004" pitchFamily="34" charset="-127"/>
              </a:rPr>
              <a:t>Quarterly Newsletter</a:t>
            </a:r>
          </a:p>
        </p:txBody>
      </p:sp>
      <p:sp>
        <p:nvSpPr>
          <p:cNvPr id="65" name="Rectangle 64">
            <a:extLst>
              <a:ext uri="{FF2B5EF4-FFF2-40B4-BE49-F238E27FC236}">
                <a16:creationId xmlns:a16="http://schemas.microsoft.com/office/drawing/2014/main" id="{BBBDE418-36F5-45B2-B891-8A2A67144BBF}"/>
              </a:ext>
            </a:extLst>
          </p:cNvPr>
          <p:cNvSpPr/>
          <p:nvPr/>
        </p:nvSpPr>
        <p:spPr>
          <a:xfrm>
            <a:off x="578414" y="3841051"/>
            <a:ext cx="3434645" cy="2554545"/>
          </a:xfrm>
          <a:prstGeom prst="rect">
            <a:avLst/>
          </a:prstGeom>
        </p:spPr>
        <p:txBody>
          <a:bodyPr wrap="square">
            <a:spAutoFit/>
          </a:bodyPr>
          <a:lstStyle/>
          <a:p>
            <a:r>
              <a:rPr lang="en-US" sz="1600" b="1">
                <a:latin typeface="Century Gothic" panose="020B0502020202020204" pitchFamily="34" charset="0"/>
                <a:ea typeface="Malgun Gothic" panose="020B0503020000020004" pitchFamily="34" charset="-127"/>
              </a:rPr>
              <a:t>Converting donors to volunteers. </a:t>
            </a:r>
          </a:p>
          <a:p>
            <a:endParaRPr lang="en-US" sz="1600" b="1">
              <a:latin typeface="Century Gothic" panose="020B0502020202020204" pitchFamily="34" charset="0"/>
              <a:ea typeface="Malgun Gothic" panose="020B0503020000020004" pitchFamily="34" charset="-127"/>
            </a:endParaRPr>
          </a:p>
          <a:p>
            <a:r>
              <a:rPr lang="en-US" sz="1600">
                <a:latin typeface="Century Gothic" panose="020B0502020202020204" pitchFamily="34" charset="0"/>
                <a:ea typeface="Malgun Gothic" panose="020B0503020000020004" pitchFamily="34" charset="-127"/>
              </a:rPr>
              <a:t>Includes: CJAM updates, volunteer training times, donation links to make an additional donation, testimonials, section from DEI committee, financials, etc.</a:t>
            </a:r>
          </a:p>
          <a:p>
            <a:endParaRPr lang="en-US" sz="1600">
              <a:latin typeface="Century Gothic" panose="020B0502020202020204" pitchFamily="34" charset="0"/>
              <a:ea typeface="Malgun Gothic" panose="020B0503020000020004" pitchFamily="34" charset="-127"/>
            </a:endParaRPr>
          </a:p>
          <a:p>
            <a:endParaRPr lang="en-US" sz="1600">
              <a:latin typeface="Century Gothic" panose="020B0502020202020204" pitchFamily="34" charset="0"/>
              <a:ea typeface="Malgun Gothic" panose="020B0503020000020004" pitchFamily="34" charset="-127"/>
            </a:endParaRPr>
          </a:p>
        </p:txBody>
      </p:sp>
      <p:cxnSp>
        <p:nvCxnSpPr>
          <p:cNvPr id="71" name="Connector: Elbow 70">
            <a:extLst>
              <a:ext uri="{FF2B5EF4-FFF2-40B4-BE49-F238E27FC236}">
                <a16:creationId xmlns:a16="http://schemas.microsoft.com/office/drawing/2014/main" id="{FC15E8E2-F693-4E76-8581-02F4D693A9F9}"/>
              </a:ext>
            </a:extLst>
          </p:cNvPr>
          <p:cNvCxnSpPr>
            <a:cxnSpLocks/>
          </p:cNvCxnSpPr>
          <p:nvPr/>
        </p:nvCxnSpPr>
        <p:spPr>
          <a:xfrm rot="16200000" flipH="1">
            <a:off x="4173808" y="4695077"/>
            <a:ext cx="551198" cy="201931"/>
          </a:xfrm>
          <a:prstGeom prst="bentConnector2">
            <a:avLst/>
          </a:prstGeom>
          <a:ln w="28575">
            <a:solidFill>
              <a:srgbClr val="BF9000"/>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0B27A8B5-B19F-4535-AC6C-0C7982DACE03}"/>
              </a:ext>
            </a:extLst>
          </p:cNvPr>
          <p:cNvCxnSpPr>
            <a:cxnSpLocks/>
          </p:cNvCxnSpPr>
          <p:nvPr/>
        </p:nvCxnSpPr>
        <p:spPr>
          <a:xfrm flipV="1">
            <a:off x="4146510" y="4133398"/>
            <a:ext cx="403863" cy="383740"/>
          </a:xfrm>
          <a:prstGeom prst="bentConnector3">
            <a:avLst>
              <a:gd name="adj1" fmla="val 50000"/>
            </a:avLst>
          </a:prstGeom>
          <a:ln w="28575">
            <a:solidFill>
              <a:srgbClr val="BF9000"/>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C231A7D3-64DD-486B-BA64-0854AED33D2C}"/>
              </a:ext>
            </a:extLst>
          </p:cNvPr>
          <p:cNvCxnSpPr>
            <a:cxnSpLocks/>
            <a:endCxn id="61" idx="1"/>
          </p:cNvCxnSpPr>
          <p:nvPr/>
        </p:nvCxnSpPr>
        <p:spPr>
          <a:xfrm rot="16200000" flipH="1">
            <a:off x="3846137" y="5518195"/>
            <a:ext cx="1098736" cy="94127"/>
          </a:xfrm>
          <a:prstGeom prst="bentConnector2">
            <a:avLst/>
          </a:prstGeom>
          <a:ln w="28575">
            <a:solidFill>
              <a:srgbClr val="BF9000"/>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D0BC2E2-B553-435C-8A14-FDCF73638F8F}"/>
              </a:ext>
            </a:extLst>
          </p:cNvPr>
          <p:cNvGrpSpPr/>
          <p:nvPr/>
        </p:nvGrpSpPr>
        <p:grpSpPr>
          <a:xfrm>
            <a:off x="246553" y="3435657"/>
            <a:ext cx="11945447" cy="3217653"/>
            <a:chOff x="246553" y="3339135"/>
            <a:chExt cx="11945447" cy="3314176"/>
          </a:xfrm>
          <a:solidFill>
            <a:schemeClr val="bg1">
              <a:alpha val="74000"/>
            </a:schemeClr>
          </a:solidFill>
        </p:grpSpPr>
        <p:sp>
          <p:nvSpPr>
            <p:cNvPr id="14" name="Rectangle 13">
              <a:extLst>
                <a:ext uri="{FF2B5EF4-FFF2-40B4-BE49-F238E27FC236}">
                  <a16:creationId xmlns:a16="http://schemas.microsoft.com/office/drawing/2014/main" id="{4A4A03F2-1346-49AD-8EE8-6569D329854B}"/>
                </a:ext>
              </a:extLst>
            </p:cNvPr>
            <p:cNvSpPr/>
            <p:nvPr/>
          </p:nvSpPr>
          <p:spPr>
            <a:xfrm>
              <a:off x="246553" y="3339135"/>
              <a:ext cx="11945447" cy="26700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34F0E22-B333-4B8F-A5E7-F0184C296D6F}"/>
                </a:ext>
              </a:extLst>
            </p:cNvPr>
            <p:cNvSpPr/>
            <p:nvPr/>
          </p:nvSpPr>
          <p:spPr>
            <a:xfrm>
              <a:off x="3890198" y="4980785"/>
              <a:ext cx="7721700" cy="16725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1024A67-C872-46E7-A57B-4F1CC2362BC4}"/>
                </a:ext>
              </a:extLst>
            </p:cNvPr>
            <p:cNvSpPr/>
            <p:nvPr/>
          </p:nvSpPr>
          <p:spPr>
            <a:xfrm>
              <a:off x="4318093" y="4547745"/>
              <a:ext cx="7721700" cy="16725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raphic 5" descr="Shirt with solid fill">
            <a:extLst>
              <a:ext uri="{FF2B5EF4-FFF2-40B4-BE49-F238E27FC236}">
                <a16:creationId xmlns:a16="http://schemas.microsoft.com/office/drawing/2014/main" id="{114B6BE5-B762-4683-A6CA-828C4612A6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33" y="31004"/>
            <a:ext cx="914400" cy="914400"/>
          </a:xfrm>
          <a:prstGeom prst="rect">
            <a:avLst/>
          </a:prstGeom>
        </p:spPr>
      </p:pic>
      <p:sp>
        <p:nvSpPr>
          <p:cNvPr id="66" name="Rectangle 65">
            <a:extLst>
              <a:ext uri="{FF2B5EF4-FFF2-40B4-BE49-F238E27FC236}">
                <a16:creationId xmlns:a16="http://schemas.microsoft.com/office/drawing/2014/main" id="{D869018D-3E83-4496-9F63-032E46363003}"/>
              </a:ext>
            </a:extLst>
          </p:cNvPr>
          <p:cNvSpPr/>
          <p:nvPr/>
        </p:nvSpPr>
        <p:spPr>
          <a:xfrm>
            <a:off x="1370718" y="6395596"/>
            <a:ext cx="872526" cy="372292"/>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a:rPr>
              <a:t>Diversity</a:t>
            </a:r>
          </a:p>
        </p:txBody>
      </p:sp>
      <p:sp>
        <p:nvSpPr>
          <p:cNvPr id="67" name="Rectangle 6">
            <a:extLst>
              <a:ext uri="{FF2B5EF4-FFF2-40B4-BE49-F238E27FC236}">
                <a16:creationId xmlns:a16="http://schemas.microsoft.com/office/drawing/2014/main" id="{14F57852-0726-4CEF-864A-2865A58B5C73}"/>
              </a:ext>
            </a:extLst>
          </p:cNvPr>
          <p:cNvSpPr/>
          <p:nvPr/>
        </p:nvSpPr>
        <p:spPr>
          <a:xfrm>
            <a:off x="143780" y="6071151"/>
            <a:ext cx="849771" cy="418855"/>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entury Gothic"/>
              </a:rPr>
              <a:t>Rent</a:t>
            </a:r>
          </a:p>
        </p:txBody>
      </p:sp>
      <p:sp>
        <p:nvSpPr>
          <p:cNvPr id="68" name="Rectangle 7">
            <a:extLst>
              <a:ext uri="{FF2B5EF4-FFF2-40B4-BE49-F238E27FC236}">
                <a16:creationId xmlns:a16="http://schemas.microsoft.com/office/drawing/2014/main" id="{ECD0864B-4BC1-4112-A881-DC757EFF6C9D}"/>
              </a:ext>
            </a:extLst>
          </p:cNvPr>
          <p:cNvSpPr/>
          <p:nvPr/>
        </p:nvSpPr>
        <p:spPr>
          <a:xfrm>
            <a:off x="757249" y="6230867"/>
            <a:ext cx="872526" cy="4001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Century Gothic"/>
              </a:rPr>
              <a:t>Marketing </a:t>
            </a:r>
          </a:p>
        </p:txBody>
      </p:sp>
    </p:spTree>
    <p:extLst>
      <p:ext uri="{BB962C8B-B14F-4D97-AF65-F5344CB8AC3E}">
        <p14:creationId xmlns:p14="http://schemas.microsoft.com/office/powerpoint/2010/main" val="66437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loomington,IN Mayor John Hamilton">
            <a:extLst>
              <a:ext uri="{FF2B5EF4-FFF2-40B4-BE49-F238E27FC236}">
                <a16:creationId xmlns:a16="http://schemas.microsoft.com/office/drawing/2014/main" id="{C60135C5-1664-41E3-9F30-C5D84009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 t="25705" r="695" b="58345"/>
          <a:stretch/>
        </p:blipFill>
        <p:spPr bwMode="auto">
          <a:xfrm>
            <a:off x="2594" y="-18513"/>
            <a:ext cx="12189269" cy="107951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64D06CF-9166-4B18-9751-EBB7F8166026}"/>
              </a:ext>
            </a:extLst>
          </p:cNvPr>
          <p:cNvSpPr txBox="1"/>
          <p:nvPr/>
        </p:nvSpPr>
        <p:spPr>
          <a:xfrm>
            <a:off x="11611897" y="6361471"/>
            <a:ext cx="462116" cy="369332"/>
          </a:xfrm>
          <a:prstGeom prst="rect">
            <a:avLst/>
          </a:prstGeom>
          <a:noFill/>
        </p:spPr>
        <p:txBody>
          <a:bodyPr wrap="square" rtlCol="0">
            <a:spAutoFit/>
          </a:bodyPr>
          <a:lstStyle/>
          <a:p>
            <a:pPr algn="ctr"/>
            <a:r>
              <a:rPr lang="en-US">
                <a:latin typeface="Century Gothic" panose="020B0502020202020204" pitchFamily="34" charset="0"/>
              </a:rPr>
              <a:t>8</a:t>
            </a:r>
          </a:p>
        </p:txBody>
      </p:sp>
      <p:grpSp>
        <p:nvGrpSpPr>
          <p:cNvPr id="22" name="Group 21">
            <a:extLst>
              <a:ext uri="{FF2B5EF4-FFF2-40B4-BE49-F238E27FC236}">
                <a16:creationId xmlns:a16="http://schemas.microsoft.com/office/drawing/2014/main" id="{3DFD4EC3-E987-47B1-8EA2-42530571EC45}"/>
              </a:ext>
            </a:extLst>
          </p:cNvPr>
          <p:cNvGrpSpPr/>
          <p:nvPr/>
        </p:nvGrpSpPr>
        <p:grpSpPr>
          <a:xfrm>
            <a:off x="2732" y="510"/>
            <a:ext cx="12779697" cy="1046404"/>
            <a:chOff x="2732" y="509"/>
            <a:chExt cx="12779697" cy="1046404"/>
          </a:xfrm>
        </p:grpSpPr>
        <p:sp>
          <p:nvSpPr>
            <p:cNvPr id="23" name="Rectangle 22">
              <a:extLst>
                <a:ext uri="{FF2B5EF4-FFF2-40B4-BE49-F238E27FC236}">
                  <a16:creationId xmlns:a16="http://schemas.microsoft.com/office/drawing/2014/main" id="{6117BF4F-743D-444C-8A08-E539C1E0C4D7}"/>
                </a:ext>
              </a:extLst>
            </p:cNvPr>
            <p:cNvSpPr/>
            <p:nvPr/>
          </p:nvSpPr>
          <p:spPr>
            <a:xfrm>
              <a:off x="2732" y="509"/>
              <a:ext cx="12189268" cy="104640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9D844D7-2280-41EF-BFEE-E44FE50F0A1F}"/>
                </a:ext>
              </a:extLst>
            </p:cNvPr>
            <p:cNvSpPr txBox="1"/>
            <p:nvPr/>
          </p:nvSpPr>
          <p:spPr>
            <a:xfrm>
              <a:off x="993551" y="114161"/>
              <a:ext cx="11788878" cy="830997"/>
            </a:xfrm>
            <a:prstGeom prst="rect">
              <a:avLst/>
            </a:prstGeom>
            <a:noFill/>
          </p:spPr>
          <p:txBody>
            <a:bodyPr wrap="square" lIns="91440" tIns="45720" rIns="91440" bIns="45720" rtlCol="0" anchor="t">
              <a:spAutoFit/>
            </a:bodyPr>
            <a:lstStyle/>
            <a:p>
              <a:r>
                <a:rPr lang="en-US" sz="2400">
                  <a:solidFill>
                    <a:schemeClr val="bg1"/>
                  </a:solidFill>
                  <a:latin typeface="Century Gothic"/>
                </a:rPr>
                <a:t>CJAM branded shirts and a quarterly newsletter will assist increasing brand awareness across the Bloomington community. </a:t>
              </a:r>
              <a:endParaRPr lang="en-US" sz="2400">
                <a:solidFill>
                  <a:schemeClr val="bg1"/>
                </a:solidFill>
                <a:latin typeface="Century Gothic" panose="020B0502020202020204" pitchFamily="34" charset="0"/>
              </a:endParaRPr>
            </a:p>
          </p:txBody>
        </p:sp>
      </p:grpSp>
      <p:sp>
        <p:nvSpPr>
          <p:cNvPr id="16" name="Rectangle 15">
            <a:extLst>
              <a:ext uri="{FF2B5EF4-FFF2-40B4-BE49-F238E27FC236}">
                <a16:creationId xmlns:a16="http://schemas.microsoft.com/office/drawing/2014/main" id="{A057EDA6-1A5B-4911-AA71-4FD98F2DB9F9}"/>
              </a:ext>
            </a:extLst>
          </p:cNvPr>
          <p:cNvSpPr/>
          <p:nvPr/>
        </p:nvSpPr>
        <p:spPr>
          <a:xfrm>
            <a:off x="382791" y="1424202"/>
            <a:ext cx="3720905" cy="1634716"/>
          </a:xfrm>
          <a:prstGeom prst="rect">
            <a:avLst/>
          </a:prstGeom>
          <a:solidFill>
            <a:schemeClr val="bg1"/>
          </a:solidFill>
          <a:ln w="2857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rgbClr val="00338D"/>
              </a:solidFill>
              <a:latin typeface="Malgun Gothic" panose="020B0503020000020004" pitchFamily="34" charset="-127"/>
              <a:ea typeface="Malgun Gothic" panose="020B0503020000020004" pitchFamily="34" charset="-127"/>
            </a:endParaRPr>
          </a:p>
        </p:txBody>
      </p:sp>
      <p:grpSp>
        <p:nvGrpSpPr>
          <p:cNvPr id="17" name="Group 16">
            <a:extLst>
              <a:ext uri="{FF2B5EF4-FFF2-40B4-BE49-F238E27FC236}">
                <a16:creationId xmlns:a16="http://schemas.microsoft.com/office/drawing/2014/main" id="{1DA926D1-7FFA-4C75-ABC1-56B6DDE8356F}"/>
              </a:ext>
            </a:extLst>
          </p:cNvPr>
          <p:cNvGrpSpPr/>
          <p:nvPr/>
        </p:nvGrpSpPr>
        <p:grpSpPr>
          <a:xfrm>
            <a:off x="4482053" y="1705175"/>
            <a:ext cx="7564952" cy="830997"/>
            <a:chOff x="3849759" y="2152338"/>
            <a:chExt cx="8105684" cy="955157"/>
          </a:xfrm>
        </p:grpSpPr>
        <p:grpSp>
          <p:nvGrpSpPr>
            <p:cNvPr id="18" name="Group 17">
              <a:extLst>
                <a:ext uri="{FF2B5EF4-FFF2-40B4-BE49-F238E27FC236}">
                  <a16:creationId xmlns:a16="http://schemas.microsoft.com/office/drawing/2014/main" id="{0D56B6DD-3C7D-44B2-A94A-6AF6E3BD12E3}"/>
                </a:ext>
              </a:extLst>
            </p:cNvPr>
            <p:cNvGrpSpPr/>
            <p:nvPr/>
          </p:nvGrpSpPr>
          <p:grpSpPr>
            <a:xfrm>
              <a:off x="3849759" y="2152338"/>
              <a:ext cx="6762379" cy="955157"/>
              <a:chOff x="3849759" y="2098122"/>
              <a:chExt cx="6762379" cy="955157"/>
            </a:xfrm>
          </p:grpSpPr>
          <p:sp>
            <p:nvSpPr>
              <p:cNvPr id="25" name="Rectangle 24">
                <a:extLst>
                  <a:ext uri="{FF2B5EF4-FFF2-40B4-BE49-F238E27FC236}">
                    <a16:creationId xmlns:a16="http://schemas.microsoft.com/office/drawing/2014/main" id="{D60C8A9A-4677-4BDC-996D-2F1A01B5D448}"/>
                  </a:ext>
                </a:extLst>
              </p:cNvPr>
              <p:cNvSpPr/>
              <p:nvPr/>
            </p:nvSpPr>
            <p:spPr>
              <a:xfrm>
                <a:off x="3849759" y="2098122"/>
                <a:ext cx="2882741" cy="955157"/>
              </a:xfrm>
              <a:prstGeom prst="rect">
                <a:avLst/>
              </a:prstGeom>
            </p:spPr>
            <p:txBody>
              <a:bodyPr wrap="square" lIns="91440" tIns="45720" rIns="91440" bIns="45720" anchor="t">
                <a:spAutoFit/>
              </a:bodyPr>
              <a:lstStyle/>
              <a:p>
                <a:r>
                  <a:rPr lang="en-US" sz="1600">
                    <a:solidFill>
                      <a:srgbClr val="002060"/>
                    </a:solidFill>
                    <a:latin typeface="Century Gothic"/>
                  </a:rPr>
                  <a:t>*Say branded apparel helps recall the company’s name </a:t>
                </a:r>
                <a:endParaRPr lang="en-US" sz="1600">
                  <a:solidFill>
                    <a:srgbClr val="002060"/>
                  </a:solidFill>
                  <a:latin typeface="Century Gothic" panose="020B0502020202020204" pitchFamily="34" charset="0"/>
                </a:endParaRPr>
              </a:p>
            </p:txBody>
          </p:sp>
          <p:sp>
            <p:nvSpPr>
              <p:cNvPr id="27" name="Rectangle 26">
                <a:extLst>
                  <a:ext uri="{FF2B5EF4-FFF2-40B4-BE49-F238E27FC236}">
                    <a16:creationId xmlns:a16="http://schemas.microsoft.com/office/drawing/2014/main" id="{86B0FDB7-11AE-4F86-939F-F1962B79FBE5}"/>
                  </a:ext>
                </a:extLst>
              </p:cNvPr>
              <p:cNvSpPr/>
              <p:nvPr/>
            </p:nvSpPr>
            <p:spPr>
              <a:xfrm>
                <a:off x="6732500" y="2309989"/>
                <a:ext cx="3879638" cy="51295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latin typeface="Century Gothic" panose="020B0502020202020204" pitchFamily="34" charset="0"/>
                </a:endParaRPr>
              </a:p>
            </p:txBody>
          </p:sp>
        </p:grpSp>
        <p:sp>
          <p:nvSpPr>
            <p:cNvPr id="19" name="Rectangle 18">
              <a:extLst>
                <a:ext uri="{FF2B5EF4-FFF2-40B4-BE49-F238E27FC236}">
                  <a16:creationId xmlns:a16="http://schemas.microsoft.com/office/drawing/2014/main" id="{AC7562A3-1B7E-406E-A673-0D8FD61940F4}"/>
                </a:ext>
              </a:extLst>
            </p:cNvPr>
            <p:cNvSpPr/>
            <p:nvPr/>
          </p:nvSpPr>
          <p:spPr>
            <a:xfrm>
              <a:off x="11283524" y="2423296"/>
              <a:ext cx="671919" cy="389138"/>
            </a:xfrm>
            <a:prstGeom prst="rect">
              <a:avLst/>
            </a:prstGeom>
          </p:spPr>
          <p:txBody>
            <a:bodyPr wrap="none">
              <a:spAutoFit/>
            </a:bodyPr>
            <a:lstStyle/>
            <a:p>
              <a:r>
                <a:rPr lang="en-US" sz="1600">
                  <a:solidFill>
                    <a:srgbClr val="002060"/>
                  </a:solidFill>
                  <a:latin typeface="Century Gothic" panose="020B0502020202020204" pitchFamily="34" charset="0"/>
                  <a:ea typeface="Malgun Gothic" panose="020B0503020000020004" pitchFamily="34" charset="-127"/>
                </a:rPr>
                <a:t>85% </a:t>
              </a:r>
              <a:endParaRPr lang="en-US" sz="1600">
                <a:solidFill>
                  <a:srgbClr val="002060"/>
                </a:solidFill>
                <a:latin typeface="Century Gothic" panose="020B0502020202020204" pitchFamily="34" charset="0"/>
              </a:endParaRPr>
            </a:p>
          </p:txBody>
        </p:sp>
      </p:grpSp>
      <p:sp>
        <p:nvSpPr>
          <p:cNvPr id="37" name="Rectangle 36">
            <a:extLst>
              <a:ext uri="{FF2B5EF4-FFF2-40B4-BE49-F238E27FC236}">
                <a16:creationId xmlns:a16="http://schemas.microsoft.com/office/drawing/2014/main" id="{9743778E-A668-4170-9ACA-10DC631670C5}"/>
              </a:ext>
            </a:extLst>
          </p:cNvPr>
          <p:cNvSpPr/>
          <p:nvPr/>
        </p:nvSpPr>
        <p:spPr>
          <a:xfrm>
            <a:off x="993551" y="1273873"/>
            <a:ext cx="2363147" cy="338554"/>
          </a:xfrm>
          <a:prstGeom prst="rect">
            <a:avLst/>
          </a:prstGeom>
          <a:solidFill>
            <a:schemeClr val="bg1"/>
          </a:solidFill>
        </p:spPr>
        <p:txBody>
          <a:bodyPr wrap="none">
            <a:spAutoFit/>
          </a:bodyPr>
          <a:lstStyle/>
          <a:p>
            <a:r>
              <a:rPr lang="en-US" sz="1600" b="1">
                <a:solidFill>
                  <a:srgbClr val="00338D"/>
                </a:solidFill>
                <a:latin typeface="Century Gothic" panose="020B0502020202020204" pitchFamily="34" charset="0"/>
                <a:ea typeface="Malgun Gothic" panose="020B0503020000020004" pitchFamily="34" charset="-127"/>
              </a:rPr>
              <a:t>CJAM Branded T-shirt </a:t>
            </a:r>
          </a:p>
        </p:txBody>
      </p:sp>
      <p:grpSp>
        <p:nvGrpSpPr>
          <p:cNvPr id="38" name="Group 37">
            <a:extLst>
              <a:ext uri="{FF2B5EF4-FFF2-40B4-BE49-F238E27FC236}">
                <a16:creationId xmlns:a16="http://schemas.microsoft.com/office/drawing/2014/main" id="{63D10D22-BF9E-4A1A-90CC-4C848FEA17AA}"/>
              </a:ext>
            </a:extLst>
          </p:cNvPr>
          <p:cNvGrpSpPr/>
          <p:nvPr/>
        </p:nvGrpSpPr>
        <p:grpSpPr>
          <a:xfrm>
            <a:off x="4482053" y="2643419"/>
            <a:ext cx="7564952" cy="830997"/>
            <a:chOff x="3849759" y="2152338"/>
            <a:chExt cx="8105684" cy="955156"/>
          </a:xfrm>
        </p:grpSpPr>
        <p:grpSp>
          <p:nvGrpSpPr>
            <p:cNvPr id="39" name="Group 38">
              <a:extLst>
                <a:ext uri="{FF2B5EF4-FFF2-40B4-BE49-F238E27FC236}">
                  <a16:creationId xmlns:a16="http://schemas.microsoft.com/office/drawing/2014/main" id="{6D80A70E-4E87-4145-99B2-7C6D42F716DD}"/>
                </a:ext>
              </a:extLst>
            </p:cNvPr>
            <p:cNvGrpSpPr/>
            <p:nvPr/>
          </p:nvGrpSpPr>
          <p:grpSpPr>
            <a:xfrm>
              <a:off x="3849759" y="2152338"/>
              <a:ext cx="5765484" cy="955156"/>
              <a:chOff x="3849759" y="2098122"/>
              <a:chExt cx="5765484" cy="955156"/>
            </a:xfrm>
          </p:grpSpPr>
          <p:sp>
            <p:nvSpPr>
              <p:cNvPr id="41" name="Rectangle 40">
                <a:extLst>
                  <a:ext uri="{FF2B5EF4-FFF2-40B4-BE49-F238E27FC236}">
                    <a16:creationId xmlns:a16="http://schemas.microsoft.com/office/drawing/2014/main" id="{592AB0A3-9D46-4C5E-B2BF-3CA24DAC4002}"/>
                  </a:ext>
                </a:extLst>
              </p:cNvPr>
              <p:cNvSpPr/>
              <p:nvPr/>
            </p:nvSpPr>
            <p:spPr>
              <a:xfrm>
                <a:off x="3849759" y="2098122"/>
                <a:ext cx="2882741" cy="955156"/>
              </a:xfrm>
              <a:prstGeom prst="rect">
                <a:avLst/>
              </a:prstGeom>
            </p:spPr>
            <p:txBody>
              <a:bodyPr wrap="square" lIns="91440" tIns="45720" rIns="91440" bIns="45720" anchor="t">
                <a:spAutoFit/>
              </a:bodyPr>
              <a:lstStyle/>
              <a:p>
                <a:r>
                  <a:rPr lang="en-US" sz="1600">
                    <a:solidFill>
                      <a:srgbClr val="002060"/>
                    </a:solidFill>
                    <a:latin typeface="Century Gothic" panose="020B0502020202020204" pitchFamily="34" charset="0"/>
                  </a:rPr>
                  <a:t>*Feel more favorable to firms who gave them free shirts </a:t>
                </a:r>
              </a:p>
            </p:txBody>
          </p:sp>
          <p:sp>
            <p:nvSpPr>
              <p:cNvPr id="42" name="Rectangle 41">
                <a:extLst>
                  <a:ext uri="{FF2B5EF4-FFF2-40B4-BE49-F238E27FC236}">
                    <a16:creationId xmlns:a16="http://schemas.microsoft.com/office/drawing/2014/main" id="{3B1D77A7-6CE8-4476-B4C5-5A29F7244FF8}"/>
                  </a:ext>
                </a:extLst>
              </p:cNvPr>
              <p:cNvSpPr/>
              <p:nvPr/>
            </p:nvSpPr>
            <p:spPr>
              <a:xfrm>
                <a:off x="6732501" y="2309989"/>
                <a:ext cx="2882742" cy="51295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40" name="Rectangle 39">
              <a:extLst>
                <a:ext uri="{FF2B5EF4-FFF2-40B4-BE49-F238E27FC236}">
                  <a16:creationId xmlns:a16="http://schemas.microsoft.com/office/drawing/2014/main" id="{04830219-4D8E-4809-B0C1-4E95A1CA9279}"/>
                </a:ext>
              </a:extLst>
            </p:cNvPr>
            <p:cNvSpPr/>
            <p:nvPr/>
          </p:nvSpPr>
          <p:spPr>
            <a:xfrm>
              <a:off x="11283524" y="2423296"/>
              <a:ext cx="671919" cy="389137"/>
            </a:xfrm>
            <a:prstGeom prst="rect">
              <a:avLst/>
            </a:prstGeom>
          </p:spPr>
          <p:txBody>
            <a:bodyPr wrap="none">
              <a:spAutoFit/>
            </a:bodyPr>
            <a:lstStyle/>
            <a:p>
              <a:r>
                <a:rPr lang="en-US" sz="1600">
                  <a:solidFill>
                    <a:srgbClr val="002060"/>
                  </a:solidFill>
                  <a:latin typeface="Century Gothic" panose="020B0502020202020204" pitchFamily="34" charset="0"/>
                  <a:ea typeface="Malgun Gothic" panose="020B0503020000020004" pitchFamily="34" charset="-127"/>
                </a:rPr>
                <a:t>57% </a:t>
              </a:r>
              <a:endParaRPr lang="en-US" sz="1600">
                <a:solidFill>
                  <a:srgbClr val="002060"/>
                </a:solidFill>
                <a:latin typeface="Century Gothic" panose="020B0502020202020204" pitchFamily="34" charset="0"/>
              </a:endParaRPr>
            </a:p>
          </p:txBody>
        </p:sp>
      </p:grpSp>
      <p:sp>
        <p:nvSpPr>
          <p:cNvPr id="43" name="Rectangle 42">
            <a:extLst>
              <a:ext uri="{FF2B5EF4-FFF2-40B4-BE49-F238E27FC236}">
                <a16:creationId xmlns:a16="http://schemas.microsoft.com/office/drawing/2014/main" id="{2B90121D-D350-45AB-9469-A80288BE60D2}"/>
              </a:ext>
            </a:extLst>
          </p:cNvPr>
          <p:cNvSpPr/>
          <p:nvPr/>
        </p:nvSpPr>
        <p:spPr>
          <a:xfrm>
            <a:off x="506733" y="1653801"/>
            <a:ext cx="3434645" cy="1569660"/>
          </a:xfrm>
          <a:prstGeom prst="rect">
            <a:avLst/>
          </a:prstGeom>
        </p:spPr>
        <p:txBody>
          <a:bodyPr wrap="square">
            <a:spAutoFit/>
          </a:bodyPr>
          <a:lstStyle/>
          <a:p>
            <a:r>
              <a:rPr lang="en-US" sz="1600" b="1">
                <a:latin typeface="Century Gothic" panose="020B0502020202020204" pitchFamily="34" charset="0"/>
                <a:ea typeface="Malgun Gothic" panose="020B0503020000020004" pitchFamily="34" charset="-127"/>
              </a:rPr>
              <a:t>Eye-catching design </a:t>
            </a:r>
            <a:r>
              <a:rPr lang="en-US" sz="1600">
                <a:latin typeface="Century Gothic" panose="020B0502020202020204" pitchFamily="34" charset="0"/>
                <a:ea typeface="Malgun Gothic" panose="020B0503020000020004" pitchFamily="34" charset="-127"/>
              </a:rPr>
              <a:t>with CJAM logo, description of services, contact information, and scannable QR code. Made by black owned print shop. </a:t>
            </a:r>
          </a:p>
          <a:p>
            <a:endParaRPr lang="en-US" sz="1600">
              <a:latin typeface="Century Gothic" panose="020B0502020202020204" pitchFamily="34" charset="0"/>
              <a:ea typeface="Malgun Gothic" panose="020B0503020000020004" pitchFamily="34" charset="-127"/>
            </a:endParaRPr>
          </a:p>
        </p:txBody>
      </p:sp>
      <p:sp>
        <p:nvSpPr>
          <p:cNvPr id="44" name="Rectangle 43">
            <a:extLst>
              <a:ext uri="{FF2B5EF4-FFF2-40B4-BE49-F238E27FC236}">
                <a16:creationId xmlns:a16="http://schemas.microsoft.com/office/drawing/2014/main" id="{8B1FA3F4-B1CC-441F-90BA-F44CA6AEAA80}"/>
              </a:ext>
            </a:extLst>
          </p:cNvPr>
          <p:cNvSpPr/>
          <p:nvPr/>
        </p:nvSpPr>
        <p:spPr>
          <a:xfrm>
            <a:off x="4449407" y="1262016"/>
            <a:ext cx="7129844" cy="338554"/>
          </a:xfrm>
          <a:prstGeom prst="rect">
            <a:avLst/>
          </a:prstGeom>
          <a:solidFill>
            <a:schemeClr val="bg2">
              <a:lumMod val="90000"/>
            </a:schemeClr>
          </a:solidFill>
        </p:spPr>
        <p:txBody>
          <a:bodyPr wrap="square">
            <a:spAutoFit/>
          </a:bodyPr>
          <a:lstStyle/>
          <a:p>
            <a:r>
              <a:rPr lang="en-US" sz="1600" i="1">
                <a:latin typeface="Century Gothic" panose="020B0502020202020204" pitchFamily="34" charset="0"/>
                <a:ea typeface="Malgun Gothic" panose="020B0503020000020004" pitchFamily="34" charset="-127"/>
              </a:rPr>
              <a:t>US Consumer Habits </a:t>
            </a:r>
          </a:p>
        </p:txBody>
      </p:sp>
      <p:cxnSp>
        <p:nvCxnSpPr>
          <p:cNvPr id="45" name="Connector: Elbow 44">
            <a:extLst>
              <a:ext uri="{FF2B5EF4-FFF2-40B4-BE49-F238E27FC236}">
                <a16:creationId xmlns:a16="http://schemas.microsoft.com/office/drawing/2014/main" id="{E699112A-00C4-4178-A54B-4B7287144E16}"/>
              </a:ext>
            </a:extLst>
          </p:cNvPr>
          <p:cNvCxnSpPr>
            <a:cxnSpLocks/>
            <a:endCxn id="41" idx="1"/>
          </p:cNvCxnSpPr>
          <p:nvPr/>
        </p:nvCxnSpPr>
        <p:spPr>
          <a:xfrm rot="16200000" flipH="1">
            <a:off x="4105488" y="2682353"/>
            <a:ext cx="551198" cy="201931"/>
          </a:xfrm>
          <a:prstGeom prst="bentConnector2">
            <a:avLst/>
          </a:prstGeom>
          <a:ln w="28575">
            <a:solidFill>
              <a:srgbClr val="00338D"/>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15B0F11-D542-4793-994C-DC0453DBD02F}"/>
              </a:ext>
            </a:extLst>
          </p:cNvPr>
          <p:cNvCxnSpPr>
            <a:cxnSpLocks/>
            <a:endCxn id="25" idx="1"/>
          </p:cNvCxnSpPr>
          <p:nvPr/>
        </p:nvCxnSpPr>
        <p:spPr>
          <a:xfrm flipV="1">
            <a:off x="4078190" y="2120674"/>
            <a:ext cx="403863" cy="383740"/>
          </a:xfrm>
          <a:prstGeom prst="bentConnector3">
            <a:avLst>
              <a:gd name="adj1" fmla="val 50000"/>
            </a:avLst>
          </a:prstGeom>
          <a:ln w="28575">
            <a:solidFill>
              <a:srgbClr val="00338D"/>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23AFBA83-06A7-4872-A963-C560390092F9}"/>
              </a:ext>
            </a:extLst>
          </p:cNvPr>
          <p:cNvGrpSpPr/>
          <p:nvPr/>
        </p:nvGrpSpPr>
        <p:grpSpPr>
          <a:xfrm>
            <a:off x="4482052" y="3860138"/>
            <a:ext cx="7564954" cy="584775"/>
            <a:chOff x="3849758" y="2281791"/>
            <a:chExt cx="8105685" cy="672146"/>
          </a:xfrm>
        </p:grpSpPr>
        <p:grpSp>
          <p:nvGrpSpPr>
            <p:cNvPr id="49" name="Group 48">
              <a:extLst>
                <a:ext uri="{FF2B5EF4-FFF2-40B4-BE49-F238E27FC236}">
                  <a16:creationId xmlns:a16="http://schemas.microsoft.com/office/drawing/2014/main" id="{6489B78B-0F03-446D-A97B-1504687BB840}"/>
                </a:ext>
              </a:extLst>
            </p:cNvPr>
            <p:cNvGrpSpPr/>
            <p:nvPr/>
          </p:nvGrpSpPr>
          <p:grpSpPr>
            <a:xfrm>
              <a:off x="3849758" y="2281791"/>
              <a:ext cx="5682134" cy="672146"/>
              <a:chOff x="3849758" y="2227575"/>
              <a:chExt cx="5682134" cy="672146"/>
            </a:xfrm>
          </p:grpSpPr>
          <p:sp>
            <p:nvSpPr>
              <p:cNvPr id="51" name="Rectangle 50">
                <a:extLst>
                  <a:ext uri="{FF2B5EF4-FFF2-40B4-BE49-F238E27FC236}">
                    <a16:creationId xmlns:a16="http://schemas.microsoft.com/office/drawing/2014/main" id="{58AFC145-CB9E-44A1-9DB4-091CE5901332}"/>
                  </a:ext>
                </a:extLst>
              </p:cNvPr>
              <p:cNvSpPr/>
              <p:nvPr/>
            </p:nvSpPr>
            <p:spPr>
              <a:xfrm>
                <a:off x="3849758" y="2227575"/>
                <a:ext cx="2882741" cy="672146"/>
              </a:xfrm>
              <a:prstGeom prst="rect">
                <a:avLst/>
              </a:prstGeom>
            </p:spPr>
            <p:txBody>
              <a:bodyPr wrap="square" lIns="91440" tIns="45720" rIns="91440" bIns="45720" anchor="t">
                <a:spAutoFit/>
              </a:bodyPr>
              <a:lstStyle/>
              <a:p>
                <a:r>
                  <a:rPr lang="en-US" sz="1600">
                    <a:solidFill>
                      <a:srgbClr val="BF9000"/>
                    </a:solidFill>
                    <a:latin typeface="Century Gothic" panose="020B0502020202020204" pitchFamily="34" charset="0"/>
                  </a:rPr>
                  <a:t>Don’t volunteer because they haven’t been asked </a:t>
                </a:r>
              </a:p>
            </p:txBody>
          </p:sp>
          <p:sp>
            <p:nvSpPr>
              <p:cNvPr id="52" name="Rectangle 51">
                <a:extLst>
                  <a:ext uri="{FF2B5EF4-FFF2-40B4-BE49-F238E27FC236}">
                    <a16:creationId xmlns:a16="http://schemas.microsoft.com/office/drawing/2014/main" id="{06C262C8-D3CB-4197-873C-73D89329EED5}"/>
                  </a:ext>
                </a:extLst>
              </p:cNvPr>
              <p:cNvSpPr/>
              <p:nvPr/>
            </p:nvSpPr>
            <p:spPr>
              <a:xfrm>
                <a:off x="6732499" y="2295581"/>
                <a:ext cx="2799393" cy="512950"/>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BF9000"/>
                  </a:solidFill>
                  <a:latin typeface="Century Gothic" panose="020B0502020202020204" pitchFamily="34" charset="0"/>
                </a:endParaRPr>
              </a:p>
            </p:txBody>
          </p:sp>
        </p:grpSp>
        <p:sp>
          <p:nvSpPr>
            <p:cNvPr id="50" name="Rectangle 49">
              <a:extLst>
                <a:ext uri="{FF2B5EF4-FFF2-40B4-BE49-F238E27FC236}">
                  <a16:creationId xmlns:a16="http://schemas.microsoft.com/office/drawing/2014/main" id="{961E87D8-F88F-462A-983E-F403ABF9BA56}"/>
                </a:ext>
              </a:extLst>
            </p:cNvPr>
            <p:cNvSpPr/>
            <p:nvPr/>
          </p:nvSpPr>
          <p:spPr>
            <a:xfrm>
              <a:off x="11283524" y="2423296"/>
              <a:ext cx="671919" cy="389137"/>
            </a:xfrm>
            <a:prstGeom prst="rect">
              <a:avLst/>
            </a:prstGeom>
          </p:spPr>
          <p:txBody>
            <a:bodyPr wrap="none">
              <a:spAutoFit/>
            </a:bodyPr>
            <a:lstStyle/>
            <a:p>
              <a:r>
                <a:rPr lang="en-US" sz="1600">
                  <a:solidFill>
                    <a:srgbClr val="BF9000"/>
                  </a:solidFill>
                  <a:latin typeface="Century Gothic" panose="020B0502020202020204" pitchFamily="34" charset="0"/>
                  <a:ea typeface="Malgun Gothic" panose="020B0503020000020004" pitchFamily="34" charset="-127"/>
                </a:rPr>
                <a:t>45% </a:t>
              </a:r>
              <a:endParaRPr lang="en-US" sz="1600">
                <a:solidFill>
                  <a:srgbClr val="BF9000"/>
                </a:solidFill>
                <a:latin typeface="Century Gothic" panose="020B0502020202020204" pitchFamily="34" charset="0"/>
              </a:endParaRPr>
            </a:p>
          </p:txBody>
        </p:sp>
      </p:grpSp>
      <p:grpSp>
        <p:nvGrpSpPr>
          <p:cNvPr id="53" name="Group 52">
            <a:extLst>
              <a:ext uri="{FF2B5EF4-FFF2-40B4-BE49-F238E27FC236}">
                <a16:creationId xmlns:a16="http://schemas.microsoft.com/office/drawing/2014/main" id="{4ED10129-0B14-4BD0-8B1E-2C5C7BDF7CAD}"/>
              </a:ext>
            </a:extLst>
          </p:cNvPr>
          <p:cNvGrpSpPr/>
          <p:nvPr/>
        </p:nvGrpSpPr>
        <p:grpSpPr>
          <a:xfrm>
            <a:off x="4442569" y="4639569"/>
            <a:ext cx="7564953" cy="830997"/>
            <a:chOff x="3849758" y="2281791"/>
            <a:chExt cx="8105685" cy="955156"/>
          </a:xfrm>
        </p:grpSpPr>
        <p:grpSp>
          <p:nvGrpSpPr>
            <p:cNvPr id="54" name="Group 53">
              <a:extLst>
                <a:ext uri="{FF2B5EF4-FFF2-40B4-BE49-F238E27FC236}">
                  <a16:creationId xmlns:a16="http://schemas.microsoft.com/office/drawing/2014/main" id="{9EDDBE04-24B2-4173-A82E-AAE56E47318E}"/>
                </a:ext>
              </a:extLst>
            </p:cNvPr>
            <p:cNvGrpSpPr/>
            <p:nvPr/>
          </p:nvGrpSpPr>
          <p:grpSpPr>
            <a:xfrm>
              <a:off x="3849758" y="2281791"/>
              <a:ext cx="5724439" cy="955156"/>
              <a:chOff x="3849758" y="2227575"/>
              <a:chExt cx="5724439" cy="955156"/>
            </a:xfrm>
          </p:grpSpPr>
          <p:sp>
            <p:nvSpPr>
              <p:cNvPr id="56" name="Rectangle 55">
                <a:extLst>
                  <a:ext uri="{FF2B5EF4-FFF2-40B4-BE49-F238E27FC236}">
                    <a16:creationId xmlns:a16="http://schemas.microsoft.com/office/drawing/2014/main" id="{4CBEF561-0117-49CE-B18A-C6A3C0009F8F}"/>
                  </a:ext>
                </a:extLst>
              </p:cNvPr>
              <p:cNvSpPr/>
              <p:nvPr/>
            </p:nvSpPr>
            <p:spPr>
              <a:xfrm>
                <a:off x="3849758" y="2227575"/>
                <a:ext cx="2882741" cy="955156"/>
              </a:xfrm>
              <a:prstGeom prst="rect">
                <a:avLst/>
              </a:prstGeom>
            </p:spPr>
            <p:txBody>
              <a:bodyPr wrap="square" lIns="91440" tIns="45720" rIns="91440" bIns="45720" anchor="t">
                <a:spAutoFit/>
              </a:bodyPr>
              <a:lstStyle/>
              <a:p>
                <a:r>
                  <a:rPr lang="en-US" sz="1600">
                    <a:solidFill>
                      <a:srgbClr val="BF9000"/>
                    </a:solidFill>
                    <a:latin typeface="Century Gothic" panose="020B0502020202020204" pitchFamily="34" charset="0"/>
                  </a:rPr>
                  <a:t>Forwarded a message from a charity to a friend or colleague</a:t>
                </a:r>
              </a:p>
            </p:txBody>
          </p:sp>
          <p:sp>
            <p:nvSpPr>
              <p:cNvPr id="57" name="Rectangle 56">
                <a:extLst>
                  <a:ext uri="{FF2B5EF4-FFF2-40B4-BE49-F238E27FC236}">
                    <a16:creationId xmlns:a16="http://schemas.microsoft.com/office/drawing/2014/main" id="{A883D35A-8295-4EB6-B46B-ACB250E7A546}"/>
                  </a:ext>
                </a:extLst>
              </p:cNvPr>
              <p:cNvSpPr/>
              <p:nvPr/>
            </p:nvSpPr>
            <p:spPr>
              <a:xfrm>
                <a:off x="6774804" y="2397867"/>
                <a:ext cx="2799393" cy="512951"/>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BF9000"/>
                  </a:solidFill>
                  <a:latin typeface="Century Gothic" panose="020B0502020202020204" pitchFamily="34" charset="0"/>
                </a:endParaRPr>
              </a:p>
            </p:txBody>
          </p:sp>
        </p:grpSp>
        <p:sp>
          <p:nvSpPr>
            <p:cNvPr id="55" name="Rectangle 54">
              <a:extLst>
                <a:ext uri="{FF2B5EF4-FFF2-40B4-BE49-F238E27FC236}">
                  <a16:creationId xmlns:a16="http://schemas.microsoft.com/office/drawing/2014/main" id="{0774F90F-853D-45E3-AE26-F81594EAC0BA}"/>
                </a:ext>
              </a:extLst>
            </p:cNvPr>
            <p:cNvSpPr/>
            <p:nvPr/>
          </p:nvSpPr>
          <p:spPr>
            <a:xfrm>
              <a:off x="11283524" y="2423296"/>
              <a:ext cx="671919" cy="389137"/>
            </a:xfrm>
            <a:prstGeom prst="rect">
              <a:avLst/>
            </a:prstGeom>
          </p:spPr>
          <p:txBody>
            <a:bodyPr wrap="none">
              <a:spAutoFit/>
            </a:bodyPr>
            <a:lstStyle/>
            <a:p>
              <a:r>
                <a:rPr lang="en-US" sz="1600">
                  <a:solidFill>
                    <a:srgbClr val="BF9000"/>
                  </a:solidFill>
                  <a:latin typeface="Century Gothic" panose="020B0502020202020204" pitchFamily="34" charset="0"/>
                  <a:ea typeface="Malgun Gothic" panose="020B0503020000020004" pitchFamily="34" charset="-127"/>
                </a:rPr>
                <a:t>42% </a:t>
              </a:r>
              <a:endParaRPr lang="en-US" sz="1600">
                <a:solidFill>
                  <a:srgbClr val="BF9000"/>
                </a:solidFill>
                <a:latin typeface="Century Gothic" panose="020B0502020202020204" pitchFamily="34" charset="0"/>
              </a:endParaRPr>
            </a:p>
          </p:txBody>
        </p:sp>
      </p:grpSp>
      <p:grpSp>
        <p:nvGrpSpPr>
          <p:cNvPr id="58" name="Group 57">
            <a:extLst>
              <a:ext uri="{FF2B5EF4-FFF2-40B4-BE49-F238E27FC236}">
                <a16:creationId xmlns:a16="http://schemas.microsoft.com/office/drawing/2014/main" id="{0554DBA8-C7CA-4760-86DE-6D00B7B1AC7D}"/>
              </a:ext>
            </a:extLst>
          </p:cNvPr>
          <p:cNvGrpSpPr/>
          <p:nvPr/>
        </p:nvGrpSpPr>
        <p:grpSpPr>
          <a:xfrm>
            <a:off x="4442569" y="5699128"/>
            <a:ext cx="7604436" cy="830997"/>
            <a:chOff x="3821608" y="2412648"/>
            <a:chExt cx="8147989" cy="955156"/>
          </a:xfrm>
        </p:grpSpPr>
        <p:grpSp>
          <p:nvGrpSpPr>
            <p:cNvPr id="59" name="Group 58">
              <a:extLst>
                <a:ext uri="{FF2B5EF4-FFF2-40B4-BE49-F238E27FC236}">
                  <a16:creationId xmlns:a16="http://schemas.microsoft.com/office/drawing/2014/main" id="{D1DF0F63-9E32-49AA-848C-8F978D68F30F}"/>
                </a:ext>
              </a:extLst>
            </p:cNvPr>
            <p:cNvGrpSpPr/>
            <p:nvPr/>
          </p:nvGrpSpPr>
          <p:grpSpPr>
            <a:xfrm>
              <a:off x="3821608" y="2412648"/>
              <a:ext cx="5319023" cy="955156"/>
              <a:chOff x="3821608" y="2358432"/>
              <a:chExt cx="5319023" cy="955156"/>
            </a:xfrm>
          </p:grpSpPr>
          <p:sp>
            <p:nvSpPr>
              <p:cNvPr id="61" name="Rectangle 60">
                <a:extLst>
                  <a:ext uri="{FF2B5EF4-FFF2-40B4-BE49-F238E27FC236}">
                    <a16:creationId xmlns:a16="http://schemas.microsoft.com/office/drawing/2014/main" id="{E109C080-87BD-49BE-B2B4-CA3B29039490}"/>
                  </a:ext>
                </a:extLst>
              </p:cNvPr>
              <p:cNvSpPr/>
              <p:nvPr/>
            </p:nvSpPr>
            <p:spPr>
              <a:xfrm>
                <a:off x="3821608" y="2358432"/>
                <a:ext cx="2797472" cy="955156"/>
              </a:xfrm>
              <a:prstGeom prst="rect">
                <a:avLst/>
              </a:prstGeom>
            </p:spPr>
            <p:txBody>
              <a:bodyPr wrap="square" lIns="91440" tIns="45720" rIns="91440" bIns="45720" anchor="t">
                <a:spAutoFit/>
              </a:bodyPr>
              <a:lstStyle/>
              <a:p>
                <a:r>
                  <a:rPr lang="en-US" sz="1600">
                    <a:solidFill>
                      <a:srgbClr val="BF9000"/>
                    </a:solidFill>
                    <a:latin typeface="Century Gothic" panose="020B0502020202020204" pitchFamily="34" charset="0"/>
                  </a:rPr>
                  <a:t>Would donate again,  if charity showed how money was spent </a:t>
                </a:r>
              </a:p>
            </p:txBody>
          </p:sp>
          <p:sp>
            <p:nvSpPr>
              <p:cNvPr id="62" name="Rectangle 61">
                <a:extLst>
                  <a:ext uri="{FF2B5EF4-FFF2-40B4-BE49-F238E27FC236}">
                    <a16:creationId xmlns:a16="http://schemas.microsoft.com/office/drawing/2014/main" id="{57A71523-9D95-4CE3-9531-1B494242AFFD}"/>
                  </a:ext>
                </a:extLst>
              </p:cNvPr>
              <p:cNvSpPr/>
              <p:nvPr/>
            </p:nvSpPr>
            <p:spPr>
              <a:xfrm>
                <a:off x="6746653" y="2630926"/>
                <a:ext cx="2393978" cy="512951"/>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BF9000"/>
                  </a:solidFill>
                  <a:latin typeface="Century Gothic" panose="020B0502020202020204" pitchFamily="34" charset="0"/>
                </a:endParaRPr>
              </a:p>
            </p:txBody>
          </p:sp>
        </p:grpSp>
        <p:sp>
          <p:nvSpPr>
            <p:cNvPr id="60" name="Rectangle 59">
              <a:extLst>
                <a:ext uri="{FF2B5EF4-FFF2-40B4-BE49-F238E27FC236}">
                  <a16:creationId xmlns:a16="http://schemas.microsoft.com/office/drawing/2014/main" id="{00AB5A79-DDDE-4D46-95A6-82C2352E83CC}"/>
                </a:ext>
              </a:extLst>
            </p:cNvPr>
            <p:cNvSpPr/>
            <p:nvPr/>
          </p:nvSpPr>
          <p:spPr>
            <a:xfrm>
              <a:off x="11297678" y="2616508"/>
              <a:ext cx="671919" cy="389137"/>
            </a:xfrm>
            <a:prstGeom prst="rect">
              <a:avLst/>
            </a:prstGeom>
          </p:spPr>
          <p:txBody>
            <a:bodyPr wrap="none">
              <a:spAutoFit/>
            </a:bodyPr>
            <a:lstStyle/>
            <a:p>
              <a:r>
                <a:rPr lang="en-US" sz="1600">
                  <a:solidFill>
                    <a:srgbClr val="BF9000"/>
                  </a:solidFill>
                  <a:latin typeface="Century Gothic" panose="020B0502020202020204" pitchFamily="34" charset="0"/>
                  <a:ea typeface="Malgun Gothic" panose="020B0503020000020004" pitchFamily="34" charset="-127"/>
                </a:rPr>
                <a:t>33% </a:t>
              </a:r>
              <a:endParaRPr lang="en-US" sz="1600">
                <a:solidFill>
                  <a:srgbClr val="BF9000"/>
                </a:solidFill>
                <a:latin typeface="Century Gothic" panose="020B0502020202020204" pitchFamily="34" charset="0"/>
              </a:endParaRPr>
            </a:p>
          </p:txBody>
        </p:sp>
      </p:grpSp>
      <p:sp>
        <p:nvSpPr>
          <p:cNvPr id="63" name="Rectangle 62">
            <a:extLst>
              <a:ext uri="{FF2B5EF4-FFF2-40B4-BE49-F238E27FC236}">
                <a16:creationId xmlns:a16="http://schemas.microsoft.com/office/drawing/2014/main" id="{38760291-9C75-40BD-9F82-7376275E103A}"/>
              </a:ext>
            </a:extLst>
          </p:cNvPr>
          <p:cNvSpPr/>
          <p:nvPr/>
        </p:nvSpPr>
        <p:spPr>
          <a:xfrm>
            <a:off x="398873" y="3578502"/>
            <a:ext cx="3720905" cy="2412791"/>
          </a:xfrm>
          <a:prstGeom prst="rect">
            <a:avLst/>
          </a:prstGeom>
          <a:solidFill>
            <a:schemeClr val="bg1"/>
          </a:solidFill>
          <a:ln w="28575">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rgbClr val="00338D"/>
              </a:solidFill>
              <a:latin typeface="Malgun Gothic" panose="020B0503020000020004" pitchFamily="34" charset="-127"/>
              <a:ea typeface="Malgun Gothic" panose="020B0503020000020004" pitchFamily="34" charset="-127"/>
            </a:endParaRPr>
          </a:p>
        </p:txBody>
      </p:sp>
      <p:sp>
        <p:nvSpPr>
          <p:cNvPr id="64" name="Rectangle 63">
            <a:extLst>
              <a:ext uri="{FF2B5EF4-FFF2-40B4-BE49-F238E27FC236}">
                <a16:creationId xmlns:a16="http://schemas.microsoft.com/office/drawing/2014/main" id="{3270337C-61D0-4F0C-8CEC-E3D883038C78}"/>
              </a:ext>
            </a:extLst>
          </p:cNvPr>
          <p:cNvSpPr/>
          <p:nvPr/>
        </p:nvSpPr>
        <p:spPr>
          <a:xfrm>
            <a:off x="1121830" y="3411982"/>
            <a:ext cx="2204450" cy="338554"/>
          </a:xfrm>
          <a:prstGeom prst="rect">
            <a:avLst/>
          </a:prstGeom>
          <a:solidFill>
            <a:schemeClr val="bg1"/>
          </a:solidFill>
        </p:spPr>
        <p:txBody>
          <a:bodyPr wrap="none">
            <a:spAutoFit/>
          </a:bodyPr>
          <a:lstStyle/>
          <a:p>
            <a:r>
              <a:rPr lang="en-US" sz="1600" b="1">
                <a:solidFill>
                  <a:srgbClr val="BF9000"/>
                </a:solidFill>
                <a:latin typeface="Century Gothic" panose="020B0502020202020204" pitchFamily="34" charset="0"/>
                <a:ea typeface="Malgun Gothic" panose="020B0503020000020004" pitchFamily="34" charset="-127"/>
              </a:rPr>
              <a:t>Quarterly Newsletter</a:t>
            </a:r>
          </a:p>
        </p:txBody>
      </p:sp>
      <p:sp>
        <p:nvSpPr>
          <p:cNvPr id="65" name="Rectangle 64">
            <a:extLst>
              <a:ext uri="{FF2B5EF4-FFF2-40B4-BE49-F238E27FC236}">
                <a16:creationId xmlns:a16="http://schemas.microsoft.com/office/drawing/2014/main" id="{BBBDE418-36F5-45B2-B891-8A2A67144BBF}"/>
              </a:ext>
            </a:extLst>
          </p:cNvPr>
          <p:cNvSpPr/>
          <p:nvPr/>
        </p:nvSpPr>
        <p:spPr>
          <a:xfrm>
            <a:off x="592803" y="3789774"/>
            <a:ext cx="3434645" cy="2554545"/>
          </a:xfrm>
          <a:prstGeom prst="rect">
            <a:avLst/>
          </a:prstGeom>
        </p:spPr>
        <p:txBody>
          <a:bodyPr wrap="square">
            <a:spAutoFit/>
          </a:bodyPr>
          <a:lstStyle/>
          <a:p>
            <a:r>
              <a:rPr lang="en-US" sz="1600" b="1">
                <a:latin typeface="Century Gothic" panose="020B0502020202020204" pitchFamily="34" charset="0"/>
                <a:ea typeface="Malgun Gothic" panose="020B0503020000020004" pitchFamily="34" charset="-127"/>
              </a:rPr>
              <a:t>Converting donors to volunteers. </a:t>
            </a:r>
          </a:p>
          <a:p>
            <a:endParaRPr lang="en-US" sz="1600" b="1">
              <a:latin typeface="Century Gothic" panose="020B0502020202020204" pitchFamily="34" charset="0"/>
              <a:ea typeface="Malgun Gothic" panose="020B0503020000020004" pitchFamily="34" charset="-127"/>
            </a:endParaRPr>
          </a:p>
          <a:p>
            <a:r>
              <a:rPr lang="en-US" sz="1600">
                <a:latin typeface="Century Gothic" panose="020B0502020202020204" pitchFamily="34" charset="0"/>
                <a:ea typeface="Malgun Gothic" panose="020B0503020000020004" pitchFamily="34" charset="-127"/>
              </a:rPr>
              <a:t>Includes: CJAM updates, volunteer training times, donation links to make an additional donation, testimonials, section from DEI committee, financials, etc.</a:t>
            </a:r>
          </a:p>
          <a:p>
            <a:endParaRPr lang="en-US" sz="1600">
              <a:latin typeface="Century Gothic" panose="020B0502020202020204" pitchFamily="34" charset="0"/>
              <a:ea typeface="Malgun Gothic" panose="020B0503020000020004" pitchFamily="34" charset="-127"/>
            </a:endParaRPr>
          </a:p>
          <a:p>
            <a:endParaRPr lang="en-US" sz="1600">
              <a:latin typeface="Century Gothic" panose="020B0502020202020204" pitchFamily="34" charset="0"/>
              <a:ea typeface="Malgun Gothic" panose="020B0503020000020004" pitchFamily="34" charset="-127"/>
            </a:endParaRPr>
          </a:p>
        </p:txBody>
      </p:sp>
      <p:cxnSp>
        <p:nvCxnSpPr>
          <p:cNvPr id="71" name="Connector: Elbow 70">
            <a:extLst>
              <a:ext uri="{FF2B5EF4-FFF2-40B4-BE49-F238E27FC236}">
                <a16:creationId xmlns:a16="http://schemas.microsoft.com/office/drawing/2014/main" id="{FC15E8E2-F693-4E76-8581-02F4D693A9F9}"/>
              </a:ext>
            </a:extLst>
          </p:cNvPr>
          <p:cNvCxnSpPr>
            <a:cxnSpLocks/>
          </p:cNvCxnSpPr>
          <p:nvPr/>
        </p:nvCxnSpPr>
        <p:spPr>
          <a:xfrm rot="16200000" flipH="1">
            <a:off x="4173808" y="4695077"/>
            <a:ext cx="551198" cy="201931"/>
          </a:xfrm>
          <a:prstGeom prst="bentConnector2">
            <a:avLst/>
          </a:prstGeom>
          <a:ln w="28575">
            <a:solidFill>
              <a:srgbClr val="BF9000"/>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0B27A8B5-B19F-4535-AC6C-0C7982DACE03}"/>
              </a:ext>
            </a:extLst>
          </p:cNvPr>
          <p:cNvCxnSpPr>
            <a:cxnSpLocks/>
          </p:cNvCxnSpPr>
          <p:nvPr/>
        </p:nvCxnSpPr>
        <p:spPr>
          <a:xfrm flipV="1">
            <a:off x="4146510" y="4133398"/>
            <a:ext cx="403863" cy="383740"/>
          </a:xfrm>
          <a:prstGeom prst="bentConnector3">
            <a:avLst>
              <a:gd name="adj1" fmla="val 50000"/>
            </a:avLst>
          </a:prstGeom>
          <a:ln w="28575">
            <a:solidFill>
              <a:srgbClr val="BF9000"/>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C231A7D3-64DD-486B-BA64-0854AED33D2C}"/>
              </a:ext>
            </a:extLst>
          </p:cNvPr>
          <p:cNvCxnSpPr>
            <a:cxnSpLocks/>
            <a:endCxn id="61" idx="1"/>
          </p:cNvCxnSpPr>
          <p:nvPr/>
        </p:nvCxnSpPr>
        <p:spPr>
          <a:xfrm rot="16200000" flipH="1">
            <a:off x="3846137" y="5518195"/>
            <a:ext cx="1098736" cy="94127"/>
          </a:xfrm>
          <a:prstGeom prst="bentConnector2">
            <a:avLst/>
          </a:prstGeom>
          <a:ln w="28575">
            <a:solidFill>
              <a:srgbClr val="BF9000"/>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A4A03F2-1346-49AD-8EE8-6569D329854B}"/>
              </a:ext>
            </a:extLst>
          </p:cNvPr>
          <p:cNvSpPr/>
          <p:nvPr/>
        </p:nvSpPr>
        <p:spPr>
          <a:xfrm>
            <a:off x="196645" y="1110485"/>
            <a:ext cx="11945447" cy="236688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Newspaper with solid fill">
            <a:hlinkClick r:id="rId4" action="ppaction://hlinksldjump"/>
            <a:extLst>
              <a:ext uri="{FF2B5EF4-FFF2-40B4-BE49-F238E27FC236}">
                <a16:creationId xmlns:a16="http://schemas.microsoft.com/office/drawing/2014/main" id="{83FC5CD4-2265-4C22-BC5A-4B36F17B91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51" y="105566"/>
            <a:ext cx="914400" cy="914400"/>
          </a:xfrm>
          <a:prstGeom prst="rect">
            <a:avLst/>
          </a:prstGeom>
        </p:spPr>
      </p:pic>
      <p:sp>
        <p:nvSpPr>
          <p:cNvPr id="66" name="Rectangle 65">
            <a:extLst>
              <a:ext uri="{FF2B5EF4-FFF2-40B4-BE49-F238E27FC236}">
                <a16:creationId xmlns:a16="http://schemas.microsoft.com/office/drawing/2014/main" id="{2C6F0A44-D6CA-48FE-BEB1-3DDAB0E4AC84}"/>
              </a:ext>
            </a:extLst>
          </p:cNvPr>
          <p:cNvSpPr/>
          <p:nvPr/>
        </p:nvSpPr>
        <p:spPr>
          <a:xfrm>
            <a:off x="1370718" y="6395596"/>
            <a:ext cx="872526" cy="372292"/>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Century Gothic"/>
              </a:rPr>
              <a:t>Diversity</a:t>
            </a:r>
          </a:p>
        </p:txBody>
      </p:sp>
      <p:sp>
        <p:nvSpPr>
          <p:cNvPr id="67" name="Rectangle 6">
            <a:extLst>
              <a:ext uri="{FF2B5EF4-FFF2-40B4-BE49-F238E27FC236}">
                <a16:creationId xmlns:a16="http://schemas.microsoft.com/office/drawing/2014/main" id="{8BFE8CE4-0B3D-4D53-94FB-098AFAF9BDBB}"/>
              </a:ext>
            </a:extLst>
          </p:cNvPr>
          <p:cNvSpPr/>
          <p:nvPr/>
        </p:nvSpPr>
        <p:spPr>
          <a:xfrm>
            <a:off x="143780" y="6071151"/>
            <a:ext cx="849771" cy="418855"/>
          </a:xfrm>
          <a:prstGeom prst="rect">
            <a:avLst/>
          </a:prstGeom>
          <a:solidFill>
            <a:srgbClr val="E6E6E6"/>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entury Gothic"/>
              </a:rPr>
              <a:t>Rent</a:t>
            </a:r>
          </a:p>
        </p:txBody>
      </p:sp>
      <p:sp>
        <p:nvSpPr>
          <p:cNvPr id="68" name="Rectangle 7">
            <a:extLst>
              <a:ext uri="{FF2B5EF4-FFF2-40B4-BE49-F238E27FC236}">
                <a16:creationId xmlns:a16="http://schemas.microsoft.com/office/drawing/2014/main" id="{81219F93-B1AE-4EFE-B2C5-54162D65CDCF}"/>
              </a:ext>
            </a:extLst>
          </p:cNvPr>
          <p:cNvSpPr/>
          <p:nvPr/>
        </p:nvSpPr>
        <p:spPr>
          <a:xfrm>
            <a:off x="757249" y="6230867"/>
            <a:ext cx="872526" cy="4001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Century Gothic"/>
              </a:rPr>
              <a:t>Marketing </a:t>
            </a:r>
          </a:p>
        </p:txBody>
      </p:sp>
    </p:spTree>
    <p:extLst>
      <p:ext uri="{BB962C8B-B14F-4D97-AF65-F5344CB8AC3E}">
        <p14:creationId xmlns:p14="http://schemas.microsoft.com/office/powerpoint/2010/main" val="3632510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3211</Words>
  <Application>Microsoft Macintosh PowerPoint</Application>
  <PresentationFormat>Widescreen</PresentationFormat>
  <Paragraphs>542</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Malgun Gothic</vt:lpstr>
      <vt:lpstr>Arial</vt:lpstr>
      <vt:lpstr>Arial,Sans-Serif</vt:lpstr>
      <vt:lpstr>Calibri</vt:lpstr>
      <vt:lpstr>Calibri Light</vt:lpstr>
      <vt:lpstr>Century Gothic</vt:lpstr>
      <vt:lpstr>Lato Black</vt:lpstr>
      <vt:lpstr>office theme</vt:lpstr>
      <vt:lpstr>Inspiring CJAM’s Tomorrow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Plato's Court The Dillon Cedarview Management Evolve Olympus Management Parker Real Estate Management Abodes, Inc. Elkins Apartments OMEGA Properties The Park on Morton Pavilion Properties Reserve on Third Facilitech Burnham Rentals The Avenue Smallwood Scholar’s Quad Terra Trace Apartments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Aufdembrink, Davis Noble</cp:lastModifiedBy>
  <cp:revision>1</cp:revision>
  <dcterms:created xsi:type="dcterms:W3CDTF">2021-04-08T02:12:03Z</dcterms:created>
  <dcterms:modified xsi:type="dcterms:W3CDTF">2021-04-09T03:14:55Z</dcterms:modified>
</cp:coreProperties>
</file>